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9"/>
  </p:notesMasterIdLst>
  <p:sldIdLst>
    <p:sldId id="275" r:id="rId2"/>
    <p:sldId id="278" r:id="rId3"/>
    <p:sldId id="274" r:id="rId4"/>
    <p:sldId id="260" r:id="rId5"/>
    <p:sldId id="286"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6" autoAdjust="0"/>
    <p:restoredTop sz="94660"/>
  </p:normalViewPr>
  <p:slideViewPr>
    <p:cSldViewPr snapToGrid="0">
      <p:cViewPr varScale="1">
        <p:scale>
          <a:sx n="107" d="100"/>
          <a:sy n="107" d="100"/>
        </p:scale>
        <p:origin x="138" y="1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54451-B41E-45FF-8176-AFF2DC65FE9A}" type="datetimeFigureOut">
              <a:rPr lang="cs-CZ" smtClean="0"/>
              <a:pPr/>
              <a:t>21.8.2019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4BD0E-FD1D-4207-8F80-1CFF29B5EE8F}" type="slidenum">
              <a:rPr lang="cs-CZ" smtClean="0"/>
              <a:pPr/>
              <a:t>‹#›</a:t>
            </a:fld>
            <a:endParaRPr lang="cs-CZ"/>
          </a:p>
        </p:txBody>
      </p:sp>
    </p:spTree>
    <p:extLst>
      <p:ext uri="{BB962C8B-B14F-4D97-AF65-F5344CB8AC3E}">
        <p14:creationId xmlns:p14="http://schemas.microsoft.com/office/powerpoint/2010/main" val="128059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1" y="0"/>
            <a:ext cx="10033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621537" y="1267485"/>
            <a:ext cx="9647975" cy="5133316"/>
          </a:xfrm>
        </p:spPr>
        <p:txBody>
          <a:bodyPr/>
          <a:lstStyle>
            <a:lvl1pPr>
              <a:defRPr sz="11500"/>
            </a:lvl1pPr>
          </a:lstStyle>
          <a:p>
            <a:r>
              <a:rPr lang="cs-CZ" smtClean="0"/>
              <a:t>Kliknutím lze upravit styl.</a:t>
            </a:r>
            <a:endParaRPr lang="en-US" dirty="0"/>
          </a:p>
        </p:txBody>
      </p:sp>
      <p:sp>
        <p:nvSpPr>
          <p:cNvPr id="3" name="Subtitle 2"/>
          <p:cNvSpPr>
            <a:spLocks noGrp="1"/>
          </p:cNvSpPr>
          <p:nvPr>
            <p:ph type="subTitle" idx="1"/>
          </p:nvPr>
        </p:nvSpPr>
        <p:spPr>
          <a:xfrm>
            <a:off x="1621536" y="201703"/>
            <a:ext cx="8252777"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F722E97-FD50-431E-ABF9-A2B81F03D55C}" type="datetime1">
              <a:rPr lang="cs-CZ" smtClean="0"/>
              <a:pPr/>
              <a:t>21.8.2019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867293" y="236416"/>
            <a:ext cx="1047068" cy="365125"/>
          </a:xfrm>
        </p:spPr>
        <p:txBody>
          <a:bodyPr/>
          <a:lstStyle>
            <a:lvl1pPr>
              <a:defRPr sz="1400"/>
            </a:lvl1pPr>
          </a:lstStyle>
          <a:p>
            <a:fld id="{C641AA08-8C4B-4969-980B-F4A00F0D0AC3}" type="slidenum">
              <a:rPr lang="cs-CZ" smtClean="0"/>
              <a:pPr/>
              <a:t>‹#›</a:t>
            </a:fld>
            <a:endParaRPr lang="cs-CZ"/>
          </a:p>
        </p:txBody>
      </p:sp>
      <p:grpSp>
        <p:nvGrpSpPr>
          <p:cNvPr id="7" name="Group 6"/>
          <p:cNvGrpSpPr/>
          <p:nvPr/>
        </p:nvGrpSpPr>
        <p:grpSpPr>
          <a:xfrm>
            <a:off x="9956800" y="209550"/>
            <a:ext cx="876301"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CEAC84B-AFE2-4F10-945F-BCA7A0337154}" type="datetime1">
              <a:rPr lang="cs-CZ" smtClean="0"/>
              <a:pPr/>
              <a:t>21.8.2019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641AA08-8C4B-4969-980B-F4A00F0D0AC3}"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E24BAB2A-5A7B-41AE-A060-FDCBD1C0894C}" type="datetime1">
              <a:rPr lang="cs-CZ" smtClean="0"/>
              <a:pPr/>
              <a:t>21.8.2019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641AA08-8C4B-4969-980B-F4A00F0D0AC3}"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1625600" y="5257800"/>
            <a:ext cx="9652000" cy="1143000"/>
          </a:xfrm>
        </p:spPr>
        <p:txBody>
          <a:bodyPr>
            <a:noAutofit/>
          </a:bodyPr>
          <a:lstStyle>
            <a:lvl1pPr algn="l">
              <a:defRPr sz="7200" baseline="0">
                <a:ln w="12700">
                  <a:solidFill>
                    <a:schemeClr val="tx2"/>
                  </a:solidFill>
                </a:ln>
              </a:defRPr>
            </a:lvl1pPr>
          </a:lstStyle>
          <a:p>
            <a:r>
              <a:rPr lang="cs-CZ" smtClean="0"/>
              <a:t>Kliknutím lze upravit styl.</a:t>
            </a:r>
            <a:endParaRPr lang="en-US" dirty="0"/>
          </a:p>
        </p:txBody>
      </p:sp>
      <p:sp>
        <p:nvSpPr>
          <p:cNvPr id="3" name="Content Placeholder 2"/>
          <p:cNvSpPr>
            <a:spLocks noGrp="1"/>
          </p:cNvSpPr>
          <p:nvPr>
            <p:ph idx="1"/>
          </p:nvPr>
        </p:nvSpPr>
        <p:spPr>
          <a:xfrm>
            <a:off x="1625600" y="838200"/>
            <a:ext cx="99568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6787942-D82D-4C2E-AE1E-C952E0BBE373}" type="datetime1">
              <a:rPr lang="cs-CZ" smtClean="0"/>
              <a:pPr/>
              <a:t>21.8.2019</a:t>
            </a:fld>
            <a:endParaRPr lang="cs-CZ"/>
          </a:p>
        </p:txBody>
      </p:sp>
      <p:sp>
        <p:nvSpPr>
          <p:cNvPr id="10" name="Slide Number Placeholder 9"/>
          <p:cNvSpPr>
            <a:spLocks noGrp="1"/>
          </p:cNvSpPr>
          <p:nvPr>
            <p:ph type="sldNum" sz="quarter" idx="11"/>
          </p:nvPr>
        </p:nvSpPr>
        <p:spPr/>
        <p:txBody>
          <a:bodyPr/>
          <a:lstStyle/>
          <a:p>
            <a:fld id="{C641AA08-8C4B-4969-980B-F4A00F0D0AC3}" type="slidenum">
              <a:rPr lang="cs-CZ" smtClean="0"/>
              <a:pPr/>
              <a:t>‹#›</a:t>
            </a:fld>
            <a:endParaRPr lang="cs-CZ"/>
          </a:p>
        </p:txBody>
      </p:sp>
      <p:sp>
        <p:nvSpPr>
          <p:cNvPr id="12" name="Footer Placeholder 11"/>
          <p:cNvSpPr>
            <a:spLocks noGrp="1"/>
          </p:cNvSpPr>
          <p:nvPr>
            <p:ph type="ftr" sz="quarter" idx="12"/>
          </p:nvPr>
        </p:nvSpPr>
        <p:spPr/>
        <p:txBody>
          <a:bodyPr/>
          <a:lstStyle/>
          <a:p>
            <a:endParaRPr lang="cs-CZ"/>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25600" y="4484080"/>
            <a:ext cx="9652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13" name="Title 1"/>
          <p:cNvSpPr>
            <a:spLocks noGrp="1"/>
          </p:cNvSpPr>
          <p:nvPr>
            <p:ph type="title"/>
          </p:nvPr>
        </p:nvSpPr>
        <p:spPr>
          <a:xfrm>
            <a:off x="1625600" y="5257800"/>
            <a:ext cx="9652000" cy="1143000"/>
          </a:xfrm>
        </p:spPr>
        <p:txBody>
          <a:bodyPr>
            <a:noAutofit/>
          </a:bodyPr>
          <a:lstStyle>
            <a:lvl1pPr algn="l">
              <a:defRPr sz="7200" baseline="0">
                <a:ln w="12700">
                  <a:solidFill>
                    <a:schemeClr val="tx2"/>
                  </a:solidFill>
                </a:ln>
              </a:defRPr>
            </a:lvl1pPr>
          </a:lstStyle>
          <a:p>
            <a:r>
              <a:rPr lang="cs-CZ" smtClean="0"/>
              <a:t>Kliknutím lze upravit styl.</a:t>
            </a:r>
            <a:endParaRPr lang="en-US" dirty="0"/>
          </a:p>
        </p:txBody>
      </p:sp>
      <p:sp>
        <p:nvSpPr>
          <p:cNvPr id="19" name="Date Placeholder 18"/>
          <p:cNvSpPr>
            <a:spLocks noGrp="1"/>
          </p:cNvSpPr>
          <p:nvPr>
            <p:ph type="dt" sz="half" idx="10"/>
          </p:nvPr>
        </p:nvSpPr>
        <p:spPr/>
        <p:txBody>
          <a:bodyPr/>
          <a:lstStyle/>
          <a:p>
            <a:fld id="{E1F4B6CB-D977-438B-B3A7-A1ACCFD56CE0}" type="datetime1">
              <a:rPr lang="cs-CZ" smtClean="0"/>
              <a:pPr/>
              <a:t>21.8.2019</a:t>
            </a:fld>
            <a:endParaRPr lang="cs-CZ"/>
          </a:p>
        </p:txBody>
      </p:sp>
      <p:sp>
        <p:nvSpPr>
          <p:cNvPr id="20" name="Slide Number Placeholder 19"/>
          <p:cNvSpPr>
            <a:spLocks noGrp="1"/>
          </p:cNvSpPr>
          <p:nvPr>
            <p:ph type="sldNum" sz="quarter" idx="11"/>
          </p:nvPr>
        </p:nvSpPr>
        <p:spPr/>
        <p:txBody>
          <a:bodyPr/>
          <a:lstStyle/>
          <a:p>
            <a:fld id="{C641AA08-8C4B-4969-980B-F4A00F0D0AC3}" type="slidenum">
              <a:rPr lang="cs-CZ" smtClean="0"/>
              <a:pPr/>
              <a:t>‹#›</a:t>
            </a:fld>
            <a:endParaRPr lang="cs-CZ"/>
          </a:p>
        </p:txBody>
      </p:sp>
      <p:sp>
        <p:nvSpPr>
          <p:cNvPr id="21" name="Footer Placeholder 20"/>
          <p:cNvSpPr>
            <a:spLocks noGrp="1"/>
          </p:cNvSpPr>
          <p:nvPr>
            <p:ph type="ftr" sz="quarter" idx="12"/>
          </p:nvPr>
        </p:nvSpPr>
        <p:spPr/>
        <p:txBody>
          <a:bodyPr/>
          <a:lstStyle/>
          <a:p>
            <a:endParaRPr lang="cs-CZ"/>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5" name="Date Placeholder 4"/>
          <p:cNvSpPr>
            <a:spLocks noGrp="1"/>
          </p:cNvSpPr>
          <p:nvPr>
            <p:ph type="dt" sz="half" idx="10"/>
          </p:nvPr>
        </p:nvSpPr>
        <p:spPr/>
        <p:txBody>
          <a:bodyPr/>
          <a:lstStyle/>
          <a:p>
            <a:fld id="{CE30845B-FD21-419F-B1C1-E5463E93256F}" type="datetime1">
              <a:rPr lang="cs-CZ" smtClean="0"/>
              <a:pPr/>
              <a:t>21.8.2019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641AA08-8C4B-4969-980B-F4A00F0D0AC3}" type="slidenum">
              <a:rPr lang="cs-CZ" smtClean="0"/>
              <a:pPr/>
              <a:t>‹#›</a:t>
            </a:fld>
            <a:endParaRPr lang="cs-CZ"/>
          </a:p>
        </p:txBody>
      </p:sp>
      <p:sp>
        <p:nvSpPr>
          <p:cNvPr id="9" name="Content Placeholder 8"/>
          <p:cNvSpPr>
            <a:spLocks noGrp="1"/>
          </p:cNvSpPr>
          <p:nvPr>
            <p:ph sz="quarter" idx="13"/>
          </p:nvPr>
        </p:nvSpPr>
        <p:spPr>
          <a:xfrm>
            <a:off x="1621536" y="841248"/>
            <a:ext cx="4974336" cy="43891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803136" y="841248"/>
            <a:ext cx="4974336" cy="43891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625600" y="841248"/>
            <a:ext cx="49784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6807201" y="841248"/>
            <a:ext cx="4980356"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F9D5F9BE-F84A-404A-B0DC-738A22D135AA}" type="datetime1">
              <a:rPr lang="cs-CZ" smtClean="0"/>
              <a:pPr/>
              <a:t>21.8.2019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641AA08-8C4B-4969-980B-F4A00F0D0AC3}" type="slidenum">
              <a:rPr lang="cs-CZ" smtClean="0"/>
              <a:pPr/>
              <a:t>‹#›</a:t>
            </a:fld>
            <a:endParaRPr lang="cs-CZ"/>
          </a:p>
        </p:txBody>
      </p:sp>
      <p:sp>
        <p:nvSpPr>
          <p:cNvPr id="11" name="Content Placeholder 10"/>
          <p:cNvSpPr>
            <a:spLocks noGrp="1"/>
          </p:cNvSpPr>
          <p:nvPr>
            <p:ph sz="quarter" idx="13"/>
          </p:nvPr>
        </p:nvSpPr>
        <p:spPr>
          <a:xfrm>
            <a:off x="1621536" y="1380744"/>
            <a:ext cx="4974336" cy="38404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Content Placeholder 12"/>
          <p:cNvSpPr>
            <a:spLocks noGrp="1"/>
          </p:cNvSpPr>
          <p:nvPr>
            <p:ph sz="quarter" idx="14"/>
          </p:nvPr>
        </p:nvSpPr>
        <p:spPr>
          <a:xfrm>
            <a:off x="6803136" y="1380743"/>
            <a:ext cx="4974336" cy="38404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4A30542-53A3-4BD6-8DB7-EB8F29511A7F}" type="datetime1">
              <a:rPr lang="cs-CZ" smtClean="0"/>
              <a:pPr/>
              <a:t>21.8.2019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641AA08-8C4B-4969-980B-F4A00F0D0AC3}"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079C674-2E0B-4DA7-872E-43D80B716974}" type="datetime1">
              <a:rPr lang="cs-CZ" smtClean="0"/>
              <a:pPr/>
              <a:t>21.8.2019</a:t>
            </a:fld>
            <a:endParaRPr lang="cs-CZ"/>
          </a:p>
        </p:txBody>
      </p:sp>
      <p:sp>
        <p:nvSpPr>
          <p:cNvPr id="6" name="Slide Number Placeholder 5"/>
          <p:cNvSpPr>
            <a:spLocks noGrp="1"/>
          </p:cNvSpPr>
          <p:nvPr>
            <p:ph type="sldNum" sz="quarter" idx="11"/>
          </p:nvPr>
        </p:nvSpPr>
        <p:spPr/>
        <p:txBody>
          <a:bodyPr/>
          <a:lstStyle/>
          <a:p>
            <a:fld id="{C641AA08-8C4B-4969-980B-F4A00F0D0AC3}" type="slidenum">
              <a:rPr lang="cs-CZ" smtClean="0"/>
              <a:pPr/>
              <a:t>‹#›</a:t>
            </a:fld>
            <a:endParaRPr lang="cs-CZ"/>
          </a:p>
        </p:txBody>
      </p:sp>
      <p:sp>
        <p:nvSpPr>
          <p:cNvPr id="7" name="Footer Placeholder 6"/>
          <p:cNvSpPr>
            <a:spLocks noGrp="1"/>
          </p:cNvSpPr>
          <p:nvPr>
            <p:ph type="ftr" sz="quarter" idx="12"/>
          </p:nvPr>
        </p:nvSpPr>
        <p:spPr/>
        <p:txBody>
          <a:bodyPr/>
          <a:lstStyle/>
          <a:p>
            <a:endParaRPr lang="cs-CZ"/>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620001" y="395287"/>
            <a:ext cx="4011084" cy="1162050"/>
          </a:xfrm>
        </p:spPr>
        <p:txBody>
          <a:bodyPr anchor="b"/>
          <a:lstStyle>
            <a:lvl1pPr algn="l">
              <a:defRPr sz="2000" b="1">
                <a:ln>
                  <a:noFill/>
                </a:ln>
                <a:solidFill>
                  <a:srgbClr val="FF7605"/>
                </a:solidFill>
                <a:effectLs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7620001" y="1557338"/>
            <a:ext cx="4011084"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Content Placeholder 13"/>
          <p:cNvSpPr>
            <a:spLocks noGrp="1"/>
          </p:cNvSpPr>
          <p:nvPr>
            <p:ph sz="quarter" idx="13"/>
          </p:nvPr>
        </p:nvSpPr>
        <p:spPr>
          <a:xfrm>
            <a:off x="1219200" y="381000"/>
            <a:ext cx="6400800" cy="59436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9" name="Date Placeholder 8"/>
          <p:cNvSpPr>
            <a:spLocks noGrp="1"/>
          </p:cNvSpPr>
          <p:nvPr>
            <p:ph type="dt" sz="half" idx="14"/>
          </p:nvPr>
        </p:nvSpPr>
        <p:spPr/>
        <p:txBody>
          <a:bodyPr/>
          <a:lstStyle/>
          <a:p>
            <a:fld id="{095ACA71-00D2-4F4E-ADB3-1D8D3465D714}" type="datetime1">
              <a:rPr lang="cs-CZ" smtClean="0"/>
              <a:pPr/>
              <a:t>21.8.2019</a:t>
            </a:fld>
            <a:endParaRPr lang="cs-CZ"/>
          </a:p>
        </p:txBody>
      </p:sp>
      <p:sp>
        <p:nvSpPr>
          <p:cNvPr id="10" name="Slide Number Placeholder 9"/>
          <p:cNvSpPr>
            <a:spLocks noGrp="1"/>
          </p:cNvSpPr>
          <p:nvPr>
            <p:ph type="sldNum" sz="quarter" idx="15"/>
          </p:nvPr>
        </p:nvSpPr>
        <p:spPr/>
        <p:txBody>
          <a:bodyPr/>
          <a:lstStyle/>
          <a:p>
            <a:fld id="{C641AA08-8C4B-4969-980B-F4A00F0D0AC3}" type="slidenum">
              <a:rPr lang="cs-CZ" smtClean="0"/>
              <a:pPr/>
              <a:t>‹#›</a:t>
            </a:fld>
            <a:endParaRPr lang="cs-CZ"/>
          </a:p>
        </p:txBody>
      </p:sp>
      <p:sp>
        <p:nvSpPr>
          <p:cNvPr id="13" name="Footer Placeholder 12"/>
          <p:cNvSpPr>
            <a:spLocks noGrp="1"/>
          </p:cNvSpPr>
          <p:nvPr>
            <p:ph type="ftr" sz="quarter" idx="16"/>
          </p:nvPr>
        </p:nvSpPr>
        <p:spPr/>
        <p:txBody>
          <a:bodyPr/>
          <a:lstStyle/>
          <a:p>
            <a:endParaRPr lang="cs-CZ"/>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625600" y="4624754"/>
            <a:ext cx="7315200" cy="404446"/>
          </a:xfrm>
        </p:spPr>
        <p:txBody>
          <a:bodyPr bIns="0" anchor="b"/>
          <a:lstStyle>
            <a:lvl1pPr algn="l">
              <a:defRPr sz="2000" b="1">
                <a:ln w="12700">
                  <a:noFill/>
                </a:ln>
                <a:solidFill>
                  <a:schemeClr val="tx1"/>
                </a:solidFill>
                <a:effectLst/>
              </a:defRPr>
            </a:lvl1pPr>
          </a:lstStyle>
          <a:p>
            <a:r>
              <a:rPr lang="cs-CZ" smtClean="0"/>
              <a:t>Kliknutím lze upravit styl.</a:t>
            </a:r>
            <a:endParaRPr lang="en-US" dirty="0"/>
          </a:p>
        </p:txBody>
      </p:sp>
      <p:sp>
        <p:nvSpPr>
          <p:cNvPr id="3" name="Picture Placeholder 2"/>
          <p:cNvSpPr>
            <a:spLocks noGrp="1"/>
          </p:cNvSpPr>
          <p:nvPr>
            <p:ph type="pic" idx="1"/>
          </p:nvPr>
        </p:nvSpPr>
        <p:spPr>
          <a:xfrm>
            <a:off x="1765300" y="381000"/>
            <a:ext cx="78232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a:off x="1625600" y="5029200"/>
            <a:ext cx="53848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CF83069-FC7E-4AF2-AEAB-4E6FAE2C2F0B}" type="datetime1">
              <a:rPr lang="cs-CZ" smtClean="0"/>
              <a:pPr/>
              <a:t>21.8.2019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641AA08-8C4B-4969-980B-F4A00F0D0AC3}" type="slidenum">
              <a:rPr lang="cs-CZ" smtClean="0"/>
              <a:pPr/>
              <a:t>‹#›</a:t>
            </a:fld>
            <a:endParaRPr lang="cs-CZ"/>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0"/>
            <a:ext cx="3048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3048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625600" y="5257800"/>
            <a:ext cx="9652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625600" y="838200"/>
            <a:ext cx="9956800" cy="4419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Footer Placeholder 4"/>
          <p:cNvSpPr>
            <a:spLocks noGrp="1"/>
          </p:cNvSpPr>
          <p:nvPr>
            <p:ph type="ftr" sz="quarter" idx="3"/>
          </p:nvPr>
        </p:nvSpPr>
        <p:spPr>
          <a:xfrm>
            <a:off x="1679573" y="6553200"/>
            <a:ext cx="95504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cs-CZ"/>
          </a:p>
        </p:txBody>
      </p:sp>
      <p:sp>
        <p:nvSpPr>
          <p:cNvPr id="6" name="Slide Number Placeholder 5"/>
          <p:cNvSpPr>
            <a:spLocks noGrp="1"/>
          </p:cNvSpPr>
          <p:nvPr>
            <p:ph type="sldNum" sz="quarter" idx="4"/>
          </p:nvPr>
        </p:nvSpPr>
        <p:spPr>
          <a:xfrm>
            <a:off x="11582400" y="5740401"/>
            <a:ext cx="508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C641AA08-8C4B-4969-980B-F4A00F0D0AC3}" type="slidenum">
              <a:rPr lang="cs-CZ" smtClean="0"/>
              <a:pPr/>
              <a:t>‹#›</a:t>
            </a:fld>
            <a:endParaRPr lang="cs-CZ"/>
          </a:p>
        </p:txBody>
      </p:sp>
      <p:sp>
        <p:nvSpPr>
          <p:cNvPr id="16" name="Freeform 5"/>
          <p:cNvSpPr>
            <a:spLocks/>
          </p:cNvSpPr>
          <p:nvPr/>
        </p:nvSpPr>
        <p:spPr bwMode="auto">
          <a:xfrm>
            <a:off x="11271252" y="5715000"/>
            <a:ext cx="323849"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60581" y="4783016"/>
            <a:ext cx="2625969" cy="304800"/>
          </a:xfrm>
          <a:prstGeom prst="rect">
            <a:avLst/>
          </a:prstGeom>
        </p:spPr>
        <p:txBody>
          <a:bodyPr vert="horz" lIns="91440" tIns="45720" rIns="91440" bIns="45720" rtlCol="0" anchor="ctr"/>
          <a:lstStyle>
            <a:lvl1pPr algn="l">
              <a:defRPr sz="1200">
                <a:solidFill>
                  <a:srgbClr val="FFFFFF"/>
                </a:solidFill>
              </a:defRPr>
            </a:lvl1pPr>
          </a:lstStyle>
          <a:p>
            <a:fld id="{6730566E-8EF5-42E7-ABC1-117C1EFA2B37}" type="datetime1">
              <a:rPr lang="cs-CZ" smtClean="0"/>
              <a:pPr/>
              <a:t>21.8.2019</a:t>
            </a:fld>
            <a:endParaRPr lang="cs-CZ"/>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ftr="0" dt="0"/>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9.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92073" y="313899"/>
            <a:ext cx="10317706" cy="2476193"/>
          </a:xfrm>
        </p:spPr>
        <p:txBody>
          <a:bodyPr anchor="ctr"/>
          <a:lstStyle/>
          <a:p>
            <a:r>
              <a:rPr lang="cs-CZ" sz="3600" dirty="0" smtClean="0">
                <a:solidFill>
                  <a:srgbClr val="FFFF00"/>
                </a:solidFill>
                <a:effectLst/>
                <a:latin typeface="Bookman Old Style" panose="02050604050505020204" pitchFamily="18" charset="0"/>
              </a:rPr>
              <a:t>                                      </a:t>
            </a:r>
            <a:br>
              <a:rPr lang="cs-CZ" sz="3600" dirty="0" smtClean="0">
                <a:solidFill>
                  <a:srgbClr val="FFFF00"/>
                </a:solidFill>
                <a:effectLst/>
                <a:latin typeface="Bookman Old Style" panose="02050604050505020204" pitchFamily="18" charset="0"/>
              </a:rPr>
            </a:br>
            <a:r>
              <a:rPr lang="cs-CZ" sz="3600" dirty="0" smtClean="0">
                <a:solidFill>
                  <a:srgbClr val="FF0000"/>
                </a:solidFill>
                <a:effectLst/>
                <a:latin typeface="Matura MT Script Capitals" panose="03020802060602070202" pitchFamily="66" charset="0"/>
              </a:rPr>
              <a:t>Stáž ve Velké Británii</a:t>
            </a:r>
            <a:br>
              <a:rPr lang="cs-CZ" sz="3600" dirty="0" smtClean="0">
                <a:solidFill>
                  <a:srgbClr val="FF0000"/>
                </a:solidFill>
                <a:effectLst/>
                <a:latin typeface="Matura MT Script Capitals" panose="03020802060602070202" pitchFamily="66" charset="0"/>
              </a:rPr>
            </a:br>
            <a:r>
              <a:rPr lang="cs-CZ" sz="3600" dirty="0" smtClean="0">
                <a:solidFill>
                  <a:srgbClr val="FF0000"/>
                </a:solidFill>
                <a:effectLst/>
                <a:latin typeface="Matura MT Script Capitals" panose="03020802060602070202" pitchFamily="66" charset="0"/>
              </a:rPr>
              <a:t>Londýn, Cambridge </a:t>
            </a:r>
            <a:br>
              <a:rPr lang="cs-CZ" sz="3600" dirty="0" smtClean="0">
                <a:solidFill>
                  <a:srgbClr val="FF0000"/>
                </a:solidFill>
                <a:effectLst/>
                <a:latin typeface="Matura MT Script Capitals" panose="03020802060602070202" pitchFamily="66" charset="0"/>
              </a:rPr>
            </a:br>
            <a:r>
              <a:rPr lang="cs-CZ" sz="3600" dirty="0" smtClean="0">
                <a:solidFill>
                  <a:srgbClr val="FF0000"/>
                </a:solidFill>
                <a:effectLst/>
                <a:latin typeface="Matura MT Script Capitals" panose="03020802060602070202" pitchFamily="66" charset="0"/>
              </a:rPr>
              <a:t>31.3. - </a:t>
            </a:r>
            <a:r>
              <a:rPr lang="cs-CZ" sz="3600" dirty="0">
                <a:solidFill>
                  <a:srgbClr val="FF0000"/>
                </a:solidFill>
                <a:effectLst/>
                <a:latin typeface="Matura MT Script Capitals" panose="03020802060602070202" pitchFamily="66" charset="0"/>
              </a:rPr>
              <a:t>3</a:t>
            </a:r>
            <a:r>
              <a:rPr lang="cs-CZ" sz="3600" dirty="0" smtClean="0">
                <a:solidFill>
                  <a:srgbClr val="FF0000"/>
                </a:solidFill>
                <a:effectLst/>
                <a:latin typeface="Matura MT Script Capitals" panose="03020802060602070202" pitchFamily="66" charset="0"/>
              </a:rPr>
              <a:t>.4.2019</a:t>
            </a:r>
            <a:endParaRPr lang="cs-CZ" sz="3600" dirty="0">
              <a:solidFill>
                <a:srgbClr val="FF0000"/>
              </a:solidFill>
              <a:effectLst/>
              <a:latin typeface="Matura MT Script Capitals" panose="03020802060602070202" pitchFamily="66" charset="0"/>
            </a:endParaRPr>
          </a:p>
        </p:txBody>
      </p:sp>
      <p:grpSp>
        <p:nvGrpSpPr>
          <p:cNvPr id="6" name="Skupina 5"/>
          <p:cNvGrpSpPr/>
          <p:nvPr/>
        </p:nvGrpSpPr>
        <p:grpSpPr>
          <a:xfrm>
            <a:off x="7689007" y="342804"/>
            <a:ext cx="3609975" cy="609600"/>
            <a:chOff x="8493248" y="29346"/>
            <a:chExt cx="3609975" cy="609600"/>
          </a:xfrm>
        </p:grpSpPr>
        <p:pic>
          <p:nvPicPr>
            <p:cNvPr id="8" name="Obrázek 7">
              <a:extLst>
                <a:ext uri="{FF2B5EF4-FFF2-40B4-BE49-F238E27FC236}">
                  <a16:creationId xmlns:a16="http://schemas.microsoft.com/office/drawing/2014/main" id="{BA5B2491-C255-43DB-BC34-6916DB666A64}"/>
                </a:ext>
              </a:extLst>
            </p:cNvPr>
            <p:cNvPicPr/>
            <p:nvPr/>
          </p:nvPicPr>
          <p:blipFill rotWithShape="1">
            <a:blip r:embed="rId2" cstate="print">
              <a:extLst>
                <a:ext uri="{28A0092B-C50C-407E-A947-70E740481C1C}">
                  <a14:useLocalDpi xmlns:a14="http://schemas.microsoft.com/office/drawing/2010/main" val="0"/>
                </a:ext>
              </a:extLst>
            </a:blip>
            <a:srcRect l="4637" t="16213" b="17057"/>
            <a:stretch/>
          </p:blipFill>
          <p:spPr bwMode="auto">
            <a:xfrm>
              <a:off x="8493248" y="29346"/>
              <a:ext cx="3048000" cy="609600"/>
            </a:xfrm>
            <a:prstGeom prst="rect">
              <a:avLst/>
            </a:prstGeom>
            <a:ln>
              <a:noFill/>
            </a:ln>
            <a:extLst>
              <a:ext uri="{53640926-AAD7-44D8-BBD7-CCE9431645EC}">
                <a14:shadowObscured xmlns:a14="http://schemas.microsoft.com/office/drawing/2010/main"/>
              </a:ext>
            </a:extLst>
          </p:spPr>
        </p:pic>
        <p:pic>
          <p:nvPicPr>
            <p:cNvPr id="10" name="Obrázek 9">
              <a:extLst>
                <a:ext uri="{FF2B5EF4-FFF2-40B4-BE49-F238E27FC236}">
                  <a16:creationId xmlns:a16="http://schemas.microsoft.com/office/drawing/2014/main" id="{C7946AF2-C58C-49BD-B75A-198F20E32AA6}"/>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11541248" y="29346"/>
              <a:ext cx="561975" cy="561975"/>
            </a:xfrm>
            <a:prstGeom prst="rect">
              <a:avLst/>
            </a:prstGeom>
            <a:noFill/>
          </p:spPr>
        </p:pic>
      </p:grpSp>
      <p:pic>
        <p:nvPicPr>
          <p:cNvPr id="1026" name="Picture 2" descr="D:\Desktop\londýn\DSC_014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2527" y="2253343"/>
            <a:ext cx="6546523" cy="4365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968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0842CFAF-8E26-4673-A553-6813483361DD}"/>
              </a:ext>
            </a:extLst>
          </p:cNvPr>
          <p:cNvSpPr txBox="1">
            <a:spLocks/>
          </p:cNvSpPr>
          <p:nvPr/>
        </p:nvSpPr>
        <p:spPr>
          <a:xfrm>
            <a:off x="2514435" y="60960"/>
            <a:ext cx="6469039" cy="1230387"/>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cs-CZ" b="1" dirty="0">
                <a:solidFill>
                  <a:srgbClr val="0000CC"/>
                </a:solidFill>
                <a:latin typeface="Matura MT Script Capitals" panose="03020802060602070202" pitchFamily="66" charset="0"/>
              </a:rPr>
              <a:t>I</a:t>
            </a:r>
            <a:r>
              <a:rPr lang="cs-CZ" b="1" dirty="0" smtClean="0">
                <a:solidFill>
                  <a:srgbClr val="0000CC"/>
                </a:solidFill>
                <a:latin typeface="Matura MT Script Capitals" panose="03020802060602070202" pitchFamily="66" charset="0"/>
              </a:rPr>
              <a:t>nformace </a:t>
            </a:r>
            <a:r>
              <a:rPr lang="cs-CZ" b="1" dirty="0">
                <a:solidFill>
                  <a:srgbClr val="0000CC"/>
                </a:solidFill>
                <a:latin typeface="Matura MT Script Capitals" panose="03020802060602070202" pitchFamily="66" charset="0"/>
              </a:rPr>
              <a:t>o </a:t>
            </a:r>
            <a:r>
              <a:rPr lang="cs-CZ" b="1" dirty="0" smtClean="0">
                <a:solidFill>
                  <a:srgbClr val="0000CC"/>
                </a:solidFill>
                <a:latin typeface="Matura MT Script Capitals" panose="03020802060602070202" pitchFamily="66" charset="0"/>
              </a:rPr>
              <a:t>britském předškolním vzdělávání</a:t>
            </a:r>
            <a:endParaRPr lang="cs-CZ" b="1" dirty="0">
              <a:solidFill>
                <a:srgbClr val="0000CC"/>
              </a:solidFill>
              <a:latin typeface="Matura MT Script Capitals" panose="03020802060602070202" pitchFamily="66" charset="0"/>
            </a:endParaRPr>
          </a:p>
        </p:txBody>
      </p:sp>
      <p:sp>
        <p:nvSpPr>
          <p:cNvPr id="6" name="Zástupný symbol pro text 3">
            <a:extLst>
              <a:ext uri="{FF2B5EF4-FFF2-40B4-BE49-F238E27FC236}">
                <a16:creationId xmlns:a16="http://schemas.microsoft.com/office/drawing/2014/main" id="{D81504FA-F892-479B-AB68-3EC8F6CE1635}"/>
              </a:ext>
            </a:extLst>
          </p:cNvPr>
          <p:cNvSpPr txBox="1">
            <a:spLocks/>
          </p:cNvSpPr>
          <p:nvPr/>
        </p:nvSpPr>
        <p:spPr>
          <a:xfrm>
            <a:off x="546883" y="1105989"/>
            <a:ext cx="10578316" cy="52712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357188" indent="-358775">
              <a:lnSpc>
                <a:spcPct val="100000"/>
              </a:lnSpc>
              <a:spcBef>
                <a:spcPts val="0"/>
              </a:spcBef>
              <a:buClr>
                <a:srgbClr val="0000CC"/>
              </a:buClr>
              <a:buFont typeface="Wingdings" panose="05000000000000000000" pitchFamily="2" charset="2"/>
              <a:buChar char="Ø"/>
            </a:pPr>
            <a:r>
              <a:rPr lang="cs-CZ" dirty="0" smtClean="0"/>
              <a:t>Předškolní </a:t>
            </a:r>
            <a:r>
              <a:rPr lang="cs-CZ" dirty="0"/>
              <a:t>péče </a:t>
            </a:r>
            <a:r>
              <a:rPr lang="cs-CZ" dirty="0" smtClean="0"/>
              <a:t>ve Velké Británii není </a:t>
            </a:r>
            <a:r>
              <a:rPr lang="cs-CZ" dirty="0"/>
              <a:t>součástí školního </a:t>
            </a:r>
            <a:r>
              <a:rPr lang="cs-CZ" dirty="0" smtClean="0"/>
              <a:t>systému. Zajišťují ji vedle státních i školy zřizované soukromými osobami či organizacemi, církevními či charitativními spolky. Rodiče si tak mohou vybrat typ zařízení, který vyhovuje jim i jejich dětem. Každé dítě má nárok na poskytnutí 15 hodin předškolního vzdělávání týdně na náklady státu bez ohledu na typ zařízení. Každou další hodinu pobytu dítěte ve školce hradí již přímo rodiče.</a:t>
            </a:r>
          </a:p>
          <a:p>
            <a:pPr marL="357188" indent="-358775">
              <a:lnSpc>
                <a:spcPct val="100000"/>
              </a:lnSpc>
              <a:spcBef>
                <a:spcPts val="0"/>
              </a:spcBef>
              <a:buClr>
                <a:srgbClr val="0000CC"/>
              </a:buClr>
              <a:buFont typeface="Wingdings" panose="05000000000000000000" pitchFamily="2" charset="2"/>
              <a:buChar char="Ø"/>
            </a:pPr>
            <a:r>
              <a:rPr lang="cs-CZ" dirty="0"/>
              <a:t>Pedagogové </a:t>
            </a:r>
            <a:r>
              <a:rPr lang="cs-CZ" dirty="0" smtClean="0"/>
              <a:t>respektují rozdílné </a:t>
            </a:r>
            <a:r>
              <a:rPr lang="cs-CZ" dirty="0"/>
              <a:t>národnosti, jazyky i </a:t>
            </a:r>
            <a:r>
              <a:rPr lang="cs-CZ" dirty="0" smtClean="0"/>
              <a:t>náboženství dětí</a:t>
            </a:r>
            <a:endParaRPr lang="cs-CZ" dirty="0"/>
          </a:p>
          <a:p>
            <a:pPr marL="357188" indent="-358775">
              <a:lnSpc>
                <a:spcPct val="100000"/>
              </a:lnSpc>
              <a:spcBef>
                <a:spcPts val="0"/>
              </a:spcBef>
              <a:buClr>
                <a:srgbClr val="0000CC"/>
              </a:buClr>
              <a:buFont typeface="Wingdings" panose="05000000000000000000" pitchFamily="2" charset="2"/>
              <a:buChar char="Ø"/>
            </a:pPr>
            <a:r>
              <a:rPr lang="cs-CZ" dirty="0" smtClean="0"/>
              <a:t>Stravování dětí zajišťují rodiče – děti si nosí oběd v krabičce – sendviče či saláty. </a:t>
            </a:r>
            <a:r>
              <a:rPr lang="cs-CZ" dirty="0"/>
              <a:t>K</a:t>
            </a:r>
            <a:r>
              <a:rPr lang="cs-CZ" dirty="0" smtClean="0"/>
              <a:t>e svačině nosí ovoce či zeleninu, která je pak všem dětem k dispozici celou dobu, bez ohledu na to, co které dítě přineslo, si vezme, na co má chuť.</a:t>
            </a:r>
          </a:p>
          <a:p>
            <a:pPr marL="357188" indent="-358775">
              <a:lnSpc>
                <a:spcPct val="100000"/>
              </a:lnSpc>
              <a:spcBef>
                <a:spcPts val="0"/>
              </a:spcBef>
              <a:buClr>
                <a:srgbClr val="0000CC"/>
              </a:buClr>
              <a:buFont typeface="Wingdings" panose="05000000000000000000" pitchFamily="2" charset="2"/>
              <a:buChar char="Ø"/>
            </a:pPr>
            <a:r>
              <a:rPr lang="cs-CZ" dirty="0"/>
              <a:t>Děti do pěti let můžou zůstat doma, navštěvovat </a:t>
            </a:r>
            <a:r>
              <a:rPr lang="cs-CZ" dirty="0" smtClean="0"/>
              <a:t>soukromé, církevní </a:t>
            </a:r>
            <a:r>
              <a:rPr lang="cs-CZ" dirty="0"/>
              <a:t>nebo státní </a:t>
            </a:r>
            <a:r>
              <a:rPr lang="cs-CZ" dirty="0" smtClean="0"/>
              <a:t>školky</a:t>
            </a:r>
          </a:p>
          <a:p>
            <a:pPr marL="285750" indent="-285750">
              <a:lnSpc>
                <a:spcPct val="100000"/>
              </a:lnSpc>
              <a:spcBef>
                <a:spcPts val="0"/>
              </a:spcBef>
              <a:buClr>
                <a:srgbClr val="0000CC"/>
              </a:buClr>
              <a:buFont typeface="Wingdings" panose="05000000000000000000" pitchFamily="2" charset="2"/>
              <a:buChar char="Ø"/>
            </a:pPr>
            <a:r>
              <a:rPr lang="cs-CZ" dirty="0" smtClean="0"/>
              <a:t> Od pěti let je vzdělávání povinné, děti je absolvují ve škole.</a:t>
            </a:r>
          </a:p>
          <a:p>
            <a:pPr>
              <a:lnSpc>
                <a:spcPct val="100000"/>
              </a:lnSpc>
              <a:spcBef>
                <a:spcPts val="0"/>
              </a:spcBef>
              <a:buClr>
                <a:srgbClr val="0000CC"/>
              </a:buClr>
            </a:pPr>
            <a:endParaRPr lang="cs-CZ" dirty="0" smtClean="0"/>
          </a:p>
          <a:p>
            <a:pPr marL="357188" indent="-358775">
              <a:lnSpc>
                <a:spcPct val="100000"/>
              </a:lnSpc>
              <a:spcBef>
                <a:spcPts val="0"/>
              </a:spcBef>
              <a:buClr>
                <a:srgbClr val="0000CC"/>
              </a:buClr>
              <a:buFont typeface="Wingdings" panose="05000000000000000000" pitchFamily="2" charset="2"/>
              <a:buChar char="Ø"/>
            </a:pPr>
            <a:r>
              <a:rPr lang="cs-CZ" dirty="0"/>
              <a:t>K</a:t>
            </a:r>
            <a:r>
              <a:rPr lang="cs-CZ" dirty="0" smtClean="0"/>
              <a:t>aždá učitelka v anglické školce má na starost přibližně 4 - 8 dětí, všechny děti jsou ale společně v jedné nebo dvou místnostech.</a:t>
            </a:r>
          </a:p>
          <a:p>
            <a:pPr marL="357188" indent="-358775">
              <a:lnSpc>
                <a:spcPct val="100000"/>
              </a:lnSpc>
              <a:spcBef>
                <a:spcPts val="0"/>
              </a:spcBef>
              <a:buClr>
                <a:srgbClr val="0000CC"/>
              </a:buClr>
              <a:buFont typeface="Wingdings" panose="05000000000000000000" pitchFamily="2" charset="2"/>
              <a:buChar char="Ø"/>
            </a:pPr>
            <a:r>
              <a:rPr lang="cs-CZ" dirty="0" smtClean="0"/>
              <a:t>Pedagog musí být kvalifikován, kvalifikace je pětistupňová. Studium je však zaměřené hodně prakticky a velmi často probíhá při zaměstnání. Ve školkách pracuje mnoho učitelek s odlišným mateřským jazykem, bezchybná angličtina není vyžadována. </a:t>
            </a:r>
          </a:p>
          <a:p>
            <a:pPr marL="357188" indent="-358775">
              <a:lnSpc>
                <a:spcPct val="100000"/>
              </a:lnSpc>
              <a:spcBef>
                <a:spcPts val="0"/>
              </a:spcBef>
              <a:buClr>
                <a:srgbClr val="0000CC"/>
              </a:buClr>
              <a:buFont typeface="Wingdings" panose="05000000000000000000" pitchFamily="2" charset="2"/>
              <a:buChar char="Ø"/>
            </a:pPr>
            <a:r>
              <a:rPr lang="cs-CZ" dirty="0" smtClean="0"/>
              <a:t>Logopedická péče není nabízena, školy ale v případě potřeby mohou využít poradenská zařízení, zejména dětské psychology</a:t>
            </a:r>
          </a:p>
          <a:p>
            <a:pPr marL="357188" indent="-358775">
              <a:lnSpc>
                <a:spcPct val="100000"/>
              </a:lnSpc>
              <a:spcBef>
                <a:spcPts val="0"/>
              </a:spcBef>
              <a:buClr>
                <a:srgbClr val="0000CC"/>
              </a:buClr>
              <a:buFont typeface="Wingdings" panose="05000000000000000000" pitchFamily="2" charset="2"/>
              <a:buChar char="Ø"/>
            </a:pPr>
            <a:r>
              <a:rPr lang="cs-CZ" dirty="0" smtClean="0"/>
              <a:t>Provozní doba školek se liší, většinou jsou školky otevřené od 9 -16 hodin, děti zde tráví převážně 4-6 hodin denně.</a:t>
            </a:r>
          </a:p>
          <a:p>
            <a:pPr marL="357188" indent="-358775">
              <a:lnSpc>
                <a:spcPct val="100000"/>
              </a:lnSpc>
              <a:spcBef>
                <a:spcPts val="0"/>
              </a:spcBef>
              <a:buClr>
                <a:srgbClr val="0000CC"/>
              </a:buClr>
              <a:buFont typeface="Wingdings" panose="05000000000000000000" pitchFamily="2" charset="2"/>
              <a:buChar char="Ø"/>
            </a:pPr>
            <a:r>
              <a:rPr lang="cs-CZ" dirty="0" smtClean="0"/>
              <a:t>Děti se rozhodují zcela samostatně, učí se nést odpovědnost za své rozhodnutí (pokud se málo oblékne na pobyt venku, je mu zima, nikdo za ně problém nevyřeší...)</a:t>
            </a:r>
          </a:p>
          <a:p>
            <a:pPr marL="285750" indent="-285750">
              <a:buFont typeface="Arial" panose="020B0604020202020204" pitchFamily="34" charset="0"/>
              <a:buChar char="•"/>
            </a:pPr>
            <a:endParaRPr lang="cs-CZ" sz="1500" dirty="0"/>
          </a:p>
        </p:txBody>
      </p:sp>
      <p:sp>
        <p:nvSpPr>
          <p:cNvPr id="3" name="Zástupný symbol pro číslo snímku 2"/>
          <p:cNvSpPr>
            <a:spLocks noGrp="1"/>
          </p:cNvSpPr>
          <p:nvPr>
            <p:ph type="sldNum" sz="quarter" idx="12"/>
          </p:nvPr>
        </p:nvSpPr>
        <p:spPr/>
        <p:txBody>
          <a:bodyPr/>
          <a:lstStyle/>
          <a:p>
            <a:fld id="{C641AA08-8C4B-4969-980B-F4A00F0D0AC3}" type="slidenum">
              <a:rPr lang="cs-CZ" smtClean="0"/>
              <a:pPr/>
              <a:t>2</a:t>
            </a:fld>
            <a:endParaRPr lang="cs-CZ"/>
          </a:p>
        </p:txBody>
      </p:sp>
    </p:spTree>
    <p:extLst>
      <p:ext uri="{BB962C8B-B14F-4D97-AF65-F5344CB8AC3E}">
        <p14:creationId xmlns:p14="http://schemas.microsoft.com/office/powerpoint/2010/main" val="2090328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AC8EF20-A804-4670-B1A6-0ACD2067DA12}"/>
              </a:ext>
            </a:extLst>
          </p:cNvPr>
          <p:cNvSpPr>
            <a:spLocks noGrp="1"/>
          </p:cNvSpPr>
          <p:nvPr>
            <p:ph type="body" sz="half" idx="2"/>
          </p:nvPr>
        </p:nvSpPr>
        <p:spPr>
          <a:xfrm>
            <a:off x="532263" y="2046514"/>
            <a:ext cx="10604310" cy="4436174"/>
          </a:xfrm>
        </p:spPr>
        <p:txBody>
          <a:bodyPr>
            <a:normAutofit/>
          </a:bodyPr>
          <a:lstStyle/>
          <a:p>
            <a:endParaRPr lang="cs-CZ" dirty="0"/>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Soukromá školka sídlí v londýnské čtvrti </a:t>
            </a:r>
            <a:r>
              <a:rPr lang="cs-CZ" sz="1600" dirty="0" err="1" smtClean="0"/>
              <a:t>Hampstead</a:t>
            </a:r>
            <a:r>
              <a:rPr lang="cs-CZ" sz="1600" dirty="0" smtClean="0"/>
              <a:t> </a:t>
            </a:r>
            <a:r>
              <a:rPr lang="cs-CZ" sz="1600" dirty="0" err="1" smtClean="0"/>
              <a:t>Heath</a:t>
            </a:r>
            <a:r>
              <a:rPr lang="cs-CZ" sz="1600" dirty="0"/>
              <a:t> </a:t>
            </a:r>
            <a:r>
              <a:rPr lang="cs-CZ" sz="1600" dirty="0" smtClean="0"/>
              <a:t>v prostorách kostela.</a:t>
            </a:r>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Jde o jednu z nejlépe hodnocených školek v Londýně. </a:t>
            </a:r>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Zapsáno je zde 40 dětí ve věku 2 ¼ - 5 let, 10 stálých pedagogů. </a:t>
            </a:r>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Dětí s OMJ  je 70%, jsou zde děti z Austrálie, Itálie, Francie, </a:t>
            </a:r>
            <a:r>
              <a:rPr lang="cs-CZ" sz="1600" dirty="0" smtClean="0"/>
              <a:t>Iráku</a:t>
            </a:r>
            <a:r>
              <a:rPr lang="cs-CZ" sz="1600" dirty="0" smtClean="0"/>
              <a:t>, Íránu, Polska... Učitelky hodně využívají mezinárodní znakovou řeč </a:t>
            </a:r>
            <a:r>
              <a:rPr lang="cs-CZ" sz="1600" dirty="0" err="1" smtClean="0"/>
              <a:t>Makaton</a:t>
            </a:r>
            <a:endParaRPr lang="cs-CZ" sz="1600" dirty="0" smtClean="0"/>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Děti ve školce tráví v průměru 4-6 hodin denně, rodiče je bez problémů vozí z celého Londýna</a:t>
            </a:r>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Školka má velkou halu s vysokým stropem, kde probíhají veškeré činnosti, a maličké venkovní hřiště. Po skončení provozu školky v 15,30 hodin učitelky celý prostor vyklidí a vše uloží do velkých skříní, protože odpoledne a večer zde probíhají různé spolkové, sportovní a společenské akce. Druhý den učitelky interiér opět vytvoří. Každá učitelka zodpovídá za 3 - 4 děti, každému dítěti vede portfolio</a:t>
            </a:r>
            <a:r>
              <a:rPr lang="cs-CZ" sz="1600" dirty="0"/>
              <a:t> </a:t>
            </a:r>
            <a:r>
              <a:rPr lang="cs-CZ" sz="1600" dirty="0" smtClean="0"/>
              <a:t>s jeho pokroky, obrázky, fotografiemi....</a:t>
            </a:r>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Děti si vybírají činnosti samy, učitelky jim nabízejí různé činnosti, čtou jim knihy, učí je spolupracovat, respektovat se, hrát si, experimentovat. Od počátku jsou vedeny k maximální samostatnosti a odpovědnosti za svá rozhodnutí</a:t>
            </a:r>
          </a:p>
          <a:p>
            <a:pPr marL="355600" indent="-355600" defTabSz="360000">
              <a:lnSpc>
                <a:spcPct val="110000"/>
              </a:lnSpc>
              <a:spcBef>
                <a:spcPts val="0"/>
              </a:spcBef>
              <a:buClr>
                <a:srgbClr val="0000CC"/>
              </a:buClr>
              <a:buFont typeface="Wingdings" panose="05000000000000000000" pitchFamily="2" charset="2"/>
              <a:buChar char="Ø"/>
            </a:pPr>
            <a:r>
              <a:rPr lang="cs-CZ" sz="1600" dirty="0" smtClean="0"/>
              <a:t>Všechny děti společně slaví tradiční svátky nejen britské, ale i všech zemí, odkud děti přicházejí, učí se poznávat a respektovat kulturu ostatních národů, při různých příležitostech děti s rodiči připravují jejich národní jídla, zpívají své písně...</a:t>
            </a:r>
          </a:p>
          <a:p>
            <a:pPr marL="355600" indent="-355600" defTabSz="360000">
              <a:lnSpc>
                <a:spcPct val="110000"/>
              </a:lnSpc>
              <a:spcBef>
                <a:spcPts val="0"/>
              </a:spcBef>
              <a:buClr>
                <a:srgbClr val="0000CC"/>
              </a:buClr>
              <a:buFont typeface="Wingdings" panose="05000000000000000000" pitchFamily="2" charset="2"/>
              <a:buChar char="Ø"/>
            </a:pPr>
            <a:endParaRPr lang="cs-CZ" sz="1600" dirty="0" smtClean="0"/>
          </a:p>
          <a:p>
            <a:pPr marL="285750" indent="-285750">
              <a:buFontTx/>
              <a:buChar char="-"/>
            </a:pPr>
            <a:endParaRPr lang="cs-CZ" dirty="0" smtClean="0"/>
          </a:p>
          <a:p>
            <a:pPr marL="285750" indent="-285750">
              <a:buFontTx/>
              <a:buChar char="-"/>
            </a:pPr>
            <a:endParaRPr lang="cs-CZ" dirty="0"/>
          </a:p>
          <a:p>
            <a:endParaRPr lang="cs-CZ" dirty="0"/>
          </a:p>
        </p:txBody>
      </p:sp>
      <p:sp>
        <p:nvSpPr>
          <p:cNvPr id="2" name="Title 1">
            <a:extLst>
              <a:ext uri="{FF2B5EF4-FFF2-40B4-BE49-F238E27FC236}">
                <a16:creationId xmlns:a16="http://schemas.microsoft.com/office/drawing/2014/main" id="{9954F35E-2EE2-4F09-9192-1A421605DEF4}"/>
              </a:ext>
            </a:extLst>
          </p:cNvPr>
          <p:cNvSpPr>
            <a:spLocks noGrp="1"/>
          </p:cNvSpPr>
          <p:nvPr>
            <p:ph type="title"/>
          </p:nvPr>
        </p:nvSpPr>
        <p:spPr>
          <a:xfrm>
            <a:off x="289080" y="0"/>
            <a:ext cx="5963674" cy="1733006"/>
          </a:xfrm>
        </p:spPr>
        <p:txBody>
          <a:bodyPr anchor="ctr">
            <a:noAutofit/>
          </a:bodyPr>
          <a:lstStyle/>
          <a:p>
            <a:pPr algn="ctr"/>
            <a:r>
              <a:rPr lang="cs-CZ" sz="4400" dirty="0">
                <a:latin typeface="Monotype Corsiva" panose="03010101010201010101" pitchFamily="66" charset="0"/>
              </a:rPr>
              <a:t/>
            </a:r>
            <a:br>
              <a:rPr lang="cs-CZ" sz="4400" dirty="0">
                <a:latin typeface="Monotype Corsiva" panose="03010101010201010101" pitchFamily="66" charset="0"/>
              </a:rPr>
            </a:br>
            <a:r>
              <a:rPr lang="cs-CZ" sz="4400" dirty="0" smtClean="0">
                <a:solidFill>
                  <a:srgbClr val="0000CC"/>
                </a:solidFill>
                <a:latin typeface="Matura MT Script Capitals" panose="03020802060602070202" pitchFamily="66" charset="0"/>
              </a:rPr>
              <a:t>Školka </a:t>
            </a:r>
            <a:r>
              <a:rPr lang="cs-CZ" sz="4000" b="1" dirty="0" err="1" smtClean="0">
                <a:solidFill>
                  <a:srgbClr val="0000CC"/>
                </a:solidFill>
                <a:latin typeface="Matura MT Script Capitals" panose="03020802060602070202" pitchFamily="66" charset="0"/>
              </a:rPr>
              <a:t>Puss</a:t>
            </a:r>
            <a:r>
              <a:rPr lang="cs-CZ" sz="4000" b="1" dirty="0" smtClean="0">
                <a:solidFill>
                  <a:srgbClr val="0000CC"/>
                </a:solidFill>
                <a:latin typeface="Matura MT Script Capitals" panose="03020802060602070202" pitchFamily="66" charset="0"/>
              </a:rPr>
              <a:t> </a:t>
            </a:r>
            <a:r>
              <a:rPr lang="cs-CZ" sz="4000" b="1" dirty="0">
                <a:solidFill>
                  <a:srgbClr val="0000CC"/>
                </a:solidFill>
                <a:latin typeface="Matura MT Script Capitals" panose="03020802060602070202" pitchFamily="66" charset="0"/>
              </a:rPr>
              <a:t>in </a:t>
            </a:r>
            <a:r>
              <a:rPr lang="cs-CZ" sz="4000" b="1" dirty="0" err="1">
                <a:solidFill>
                  <a:srgbClr val="0000CC"/>
                </a:solidFill>
                <a:latin typeface="Matura MT Script Capitals" panose="03020802060602070202" pitchFamily="66" charset="0"/>
              </a:rPr>
              <a:t>Boots</a:t>
            </a:r>
            <a:r>
              <a:rPr lang="cs-CZ" sz="4000" b="1" dirty="0">
                <a:solidFill>
                  <a:srgbClr val="0000CC"/>
                </a:solidFill>
                <a:latin typeface="Matura MT Script Capitals" panose="03020802060602070202" pitchFamily="66" charset="0"/>
              </a:rPr>
              <a:t> </a:t>
            </a:r>
            <a:r>
              <a:rPr lang="cs-CZ" sz="4000" b="1" dirty="0" err="1" smtClean="0">
                <a:solidFill>
                  <a:srgbClr val="0000CC"/>
                </a:solidFill>
                <a:latin typeface="Matura MT Script Capitals" panose="03020802060602070202" pitchFamily="66" charset="0"/>
              </a:rPr>
              <a:t>Nursery</a:t>
            </a:r>
            <a:r>
              <a:rPr lang="cs-CZ" sz="4000" b="1" dirty="0" smtClean="0">
                <a:solidFill>
                  <a:srgbClr val="0000CC"/>
                </a:solidFill>
                <a:latin typeface="Matura MT Script Capitals" panose="03020802060602070202" pitchFamily="66" charset="0"/>
              </a:rPr>
              <a:t>, Londýn</a:t>
            </a:r>
            <a:endParaRPr lang="en-US" b="1" dirty="0">
              <a:solidFill>
                <a:srgbClr val="0000CC"/>
              </a:solidFill>
              <a:latin typeface="Matura MT Script Capitals" panose="03020802060602070202" pitchFamily="66" charset="0"/>
            </a:endParaRPr>
          </a:p>
        </p:txBody>
      </p:sp>
      <p:sp>
        <p:nvSpPr>
          <p:cNvPr id="3" name="Zástupný symbol pro číslo snímku 2"/>
          <p:cNvSpPr>
            <a:spLocks noGrp="1"/>
          </p:cNvSpPr>
          <p:nvPr>
            <p:ph type="sldNum" sz="quarter" idx="12"/>
          </p:nvPr>
        </p:nvSpPr>
        <p:spPr/>
        <p:txBody>
          <a:bodyPr/>
          <a:lstStyle/>
          <a:p>
            <a:fld id="{C641AA08-8C4B-4969-980B-F4A00F0D0AC3}" type="slidenum">
              <a:rPr lang="cs-CZ" smtClean="0"/>
              <a:pPr/>
              <a:t>3</a:t>
            </a:fld>
            <a:endParaRPr lang="cs-CZ"/>
          </a:p>
        </p:txBody>
      </p:sp>
      <p:sp>
        <p:nvSpPr>
          <p:cNvPr id="5" name="Zástupný symbol pro obrázek 4"/>
          <p:cNvSpPr>
            <a:spLocks noGrp="1"/>
          </p:cNvSpPr>
          <p:nvPr>
            <p:ph type="pic" idx="1"/>
          </p:nvPr>
        </p:nvSpPr>
        <p:spPr>
          <a:xfrm flipV="1">
            <a:off x="1863272" y="-2073729"/>
            <a:ext cx="1924957" cy="1273628"/>
          </a:xfrm>
        </p:spPr>
      </p:sp>
      <p:pic>
        <p:nvPicPr>
          <p:cNvPr id="2050" name="Picture 2" descr="D:\Desktop\londýn\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6578" y="444312"/>
            <a:ext cx="4010379" cy="2674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341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FFE8E-E650-431F-BB3E-130389FEF6D0}"/>
              </a:ext>
            </a:extLst>
          </p:cNvPr>
          <p:cNvSpPr>
            <a:spLocks noGrp="1"/>
          </p:cNvSpPr>
          <p:nvPr>
            <p:ph type="title"/>
          </p:nvPr>
        </p:nvSpPr>
        <p:spPr>
          <a:xfrm>
            <a:off x="295253" y="0"/>
            <a:ext cx="9073130" cy="1619236"/>
          </a:xfrm>
        </p:spPr>
        <p:txBody>
          <a:bodyPr vert="horz" lIns="91440" tIns="45720" rIns="91440" bIns="45720" rtlCol="0" anchor="ctr">
            <a:normAutofit fontScale="90000"/>
          </a:bodyPr>
          <a:lstStyle/>
          <a:p>
            <a:pPr algn="ctr"/>
            <a:r>
              <a:rPr lang="cs-CZ" sz="4900" b="1" kern="1200" dirty="0">
                <a:solidFill>
                  <a:schemeClr val="tx1"/>
                </a:solidFill>
                <a:latin typeface="Monotype Corsiva" panose="03010101010201010101" pitchFamily="66" charset="0"/>
              </a:rPr>
              <a:t/>
            </a:r>
            <a:br>
              <a:rPr lang="cs-CZ" sz="4900" b="1" kern="1200" dirty="0">
                <a:solidFill>
                  <a:schemeClr val="tx1"/>
                </a:solidFill>
                <a:latin typeface="Monotype Corsiva" panose="03010101010201010101" pitchFamily="66" charset="0"/>
              </a:rPr>
            </a:br>
            <a:r>
              <a:rPr lang="cs-CZ" sz="4400" b="1" dirty="0">
                <a:solidFill>
                  <a:srgbClr val="0000CC"/>
                </a:solidFill>
                <a:latin typeface="Matura MT Script Capitals" panose="03020802060602070202" pitchFamily="66" charset="0"/>
              </a:rPr>
              <a:t>U</a:t>
            </a:r>
            <a:r>
              <a:rPr lang="cs-CZ" sz="4400" b="1" kern="1200" dirty="0">
                <a:solidFill>
                  <a:srgbClr val="0000CC"/>
                </a:solidFill>
                <a:latin typeface="Matura MT Script Capitals" panose="03020802060602070202" pitchFamily="66" charset="0"/>
              </a:rPr>
              <a:t>nder Fives </a:t>
            </a:r>
            <a:r>
              <a:rPr lang="cs-CZ" sz="4400" b="1" kern="1200" dirty="0" err="1">
                <a:solidFill>
                  <a:srgbClr val="0000CC"/>
                </a:solidFill>
                <a:latin typeface="Matura MT Script Capitals" panose="03020802060602070202" pitchFamily="66" charset="0"/>
              </a:rPr>
              <a:t>Roundabout</a:t>
            </a:r>
            <a:r>
              <a:rPr lang="cs-CZ" sz="4400" b="1" kern="1200" dirty="0">
                <a:solidFill>
                  <a:srgbClr val="0000CC"/>
                </a:solidFill>
                <a:latin typeface="Matura MT Script Capitals" panose="03020802060602070202" pitchFamily="66" charset="0"/>
              </a:rPr>
              <a:t> </a:t>
            </a:r>
            <a:r>
              <a:rPr lang="cs-CZ" sz="4400" b="1" kern="1200" dirty="0" err="1" smtClean="0">
                <a:solidFill>
                  <a:srgbClr val="0000CC"/>
                </a:solidFill>
                <a:latin typeface="Matura MT Script Capitals" panose="03020802060602070202" pitchFamily="66" charset="0"/>
              </a:rPr>
              <a:t>Nursery</a:t>
            </a:r>
            <a:r>
              <a:rPr lang="cs-CZ" sz="4400" b="1" kern="1200" dirty="0" smtClean="0">
                <a:solidFill>
                  <a:srgbClr val="0000CC"/>
                </a:solidFill>
                <a:latin typeface="Matura MT Script Capitals" panose="03020802060602070202" pitchFamily="66" charset="0"/>
              </a:rPr>
              <a:t>, Cambridge</a:t>
            </a:r>
            <a:r>
              <a:rPr lang="cs-CZ" sz="3600" b="1" kern="1200" dirty="0">
                <a:solidFill>
                  <a:schemeClr val="tx1"/>
                </a:solidFill>
                <a:latin typeface="+mj-lt"/>
                <a:ea typeface="+mj-ea"/>
                <a:cs typeface="+mj-cs"/>
              </a:rPr>
              <a:t/>
            </a:r>
            <a:br>
              <a:rPr lang="cs-CZ" sz="3600" b="1" kern="1200" dirty="0">
                <a:solidFill>
                  <a:schemeClr val="tx1"/>
                </a:solidFill>
                <a:latin typeface="+mj-lt"/>
                <a:ea typeface="+mj-ea"/>
                <a:cs typeface="+mj-cs"/>
              </a:rPr>
            </a:br>
            <a:endParaRPr lang="en-US" sz="2200" b="1" kern="1200" dirty="0">
              <a:solidFill>
                <a:schemeClr val="tx1"/>
              </a:solidFill>
            </a:endParaRPr>
          </a:p>
        </p:txBody>
      </p:sp>
      <p:sp>
        <p:nvSpPr>
          <p:cNvPr id="5" name="Zástupný symbol pro číslo snímku 4"/>
          <p:cNvSpPr>
            <a:spLocks noGrp="1"/>
          </p:cNvSpPr>
          <p:nvPr>
            <p:ph type="sldNum" sz="quarter" idx="12"/>
          </p:nvPr>
        </p:nvSpPr>
        <p:spPr/>
        <p:txBody>
          <a:bodyPr/>
          <a:lstStyle/>
          <a:p>
            <a:fld id="{C641AA08-8C4B-4969-980B-F4A00F0D0AC3}" type="slidenum">
              <a:rPr lang="cs-CZ" smtClean="0"/>
              <a:pPr/>
              <a:t>4</a:t>
            </a:fld>
            <a:endParaRPr lang="cs-CZ"/>
          </a:p>
        </p:txBody>
      </p:sp>
      <p:sp>
        <p:nvSpPr>
          <p:cNvPr id="6" name="TextovéPole 5"/>
          <p:cNvSpPr txBox="1"/>
          <p:nvPr/>
        </p:nvSpPr>
        <p:spPr>
          <a:xfrm>
            <a:off x="295253" y="1782438"/>
            <a:ext cx="5614227" cy="4031873"/>
          </a:xfrm>
          <a:prstGeom prst="rect">
            <a:avLst/>
          </a:prstGeom>
          <a:noFill/>
        </p:spPr>
        <p:txBody>
          <a:bodyPr wrap="square" rtlCol="0" anchor="ctr">
            <a:spAutoFit/>
          </a:bodyPr>
          <a:lstStyle/>
          <a:p>
            <a:pPr marL="285750" indent="-288000" defTabSz="288000">
              <a:buClr>
                <a:srgbClr val="0000CC"/>
              </a:buClr>
              <a:buFont typeface="Wingdings" panose="05000000000000000000" pitchFamily="2" charset="2"/>
              <a:buChar char="q"/>
            </a:pPr>
            <a:endParaRPr lang="cs-CZ" sz="1600" dirty="0" smtClean="0"/>
          </a:p>
          <a:p>
            <a:pPr marL="357188" indent="-358775" defTabSz="355600">
              <a:buClr>
                <a:srgbClr val="0000CC"/>
              </a:buClr>
              <a:buFont typeface="Wingdings" panose="05000000000000000000" pitchFamily="2" charset="2"/>
              <a:buChar char="Ø"/>
            </a:pPr>
            <a:r>
              <a:rPr lang="cs-CZ" sz="1600" dirty="0" smtClean="0"/>
              <a:t>Školka je neziskové předškolní zařízení v areálu základní školy v klidné části univerzitního města Cambridge. </a:t>
            </a:r>
            <a:r>
              <a:rPr lang="cs-CZ" sz="1600" dirty="0"/>
              <a:t>M</a:t>
            </a:r>
            <a:r>
              <a:rPr lang="cs-CZ" sz="1600" dirty="0" smtClean="0"/>
              <a:t>á vlastní mateřské centrum, odkud děti přecházejí do školky</a:t>
            </a:r>
          </a:p>
          <a:p>
            <a:pPr marL="357188" indent="-358775" defTabSz="355600">
              <a:buClr>
                <a:srgbClr val="0000CC"/>
              </a:buClr>
              <a:buFont typeface="Wingdings" panose="05000000000000000000" pitchFamily="2" charset="2"/>
              <a:buChar char="Ø"/>
            </a:pPr>
            <a:r>
              <a:rPr lang="cs-CZ" sz="1600" dirty="0" smtClean="0"/>
              <a:t>Sídlí v dřevostavbě, navržené a realizované přímo personálem školy a rodiči. Na rozdíl od jiných zařízení má i slušně vybavenou zahradu. Ve školce jsou dvě třídy (mladší a starší děti), ale děti mohou kdykoli přecházet mezi třídami nebo jít ven.</a:t>
            </a:r>
          </a:p>
          <a:p>
            <a:pPr marL="357188" indent="-358775" defTabSz="355600">
              <a:buClr>
                <a:srgbClr val="0000CC"/>
              </a:buClr>
              <a:buFont typeface="Wingdings" panose="05000000000000000000" pitchFamily="2" charset="2"/>
              <a:buChar char="Ø"/>
            </a:pPr>
            <a:r>
              <a:rPr lang="cs-CZ" sz="1600" dirty="0" smtClean="0"/>
              <a:t>Zapsáno je 40 dětí, pracuje s nimi 7 učitelek a asistentky pedagoga. </a:t>
            </a:r>
          </a:p>
          <a:p>
            <a:pPr marL="357188" indent="-358775" defTabSz="355600">
              <a:buClr>
                <a:srgbClr val="0000CC"/>
              </a:buClr>
              <a:buFont typeface="Wingdings" panose="05000000000000000000" pitchFamily="2" charset="2"/>
              <a:buChar char="Ø"/>
            </a:pPr>
            <a:r>
              <a:rPr lang="cs-CZ" sz="1600" dirty="0"/>
              <a:t>J</a:t>
            </a:r>
            <a:r>
              <a:rPr lang="cs-CZ" sz="1600" dirty="0" smtClean="0"/>
              <a:t>sou zde děti z Británie, Thajska, Japonska, Polska, Španělska a Turecka</a:t>
            </a:r>
          </a:p>
          <a:p>
            <a:pPr marL="357188" indent="-358775" defTabSz="355600">
              <a:buClr>
                <a:srgbClr val="0000CC"/>
              </a:buClr>
              <a:buFont typeface="Wingdings" panose="05000000000000000000" pitchFamily="2" charset="2"/>
              <a:buChar char="Ø"/>
            </a:pPr>
            <a:r>
              <a:rPr lang="cs-CZ" sz="1600" dirty="0" smtClean="0"/>
              <a:t>Za obsah a kvalitu vzdělání dětí a za zaměstnance odpovídá volený výbor dobrovolných rodičů </a:t>
            </a:r>
          </a:p>
          <a:p>
            <a:pPr defTabSz="355600">
              <a:buClr>
                <a:srgbClr val="0000CC"/>
              </a:buClr>
            </a:pPr>
            <a:endParaRPr lang="cs-CZ" sz="1600" dirty="0" smtClean="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2143" y="960438"/>
            <a:ext cx="3407228" cy="2563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1706" y="3783012"/>
            <a:ext cx="4592453" cy="2781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6581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307" y="0"/>
            <a:ext cx="10840872" cy="1828800"/>
          </a:xfrm>
          <a:noFill/>
          <a:ln>
            <a:noFill/>
          </a:ln>
        </p:spPr>
        <p:txBody>
          <a:bodyPr anchor="ctr"/>
          <a:lstStyle/>
          <a:p>
            <a:pPr algn="ctr"/>
            <a:r>
              <a:rPr lang="cs-CZ" sz="4000" dirty="0" smtClean="0">
                <a:ln w="12700">
                  <a:noFill/>
                </a:ln>
                <a:solidFill>
                  <a:srgbClr val="0000CC"/>
                </a:solidFill>
                <a:effectLst/>
                <a:latin typeface="Matura MT Script Capitals" panose="03020802060602070202" pitchFamily="66" charset="0"/>
              </a:rPr>
              <a:t>Cambridge – státní školka </a:t>
            </a:r>
            <a:r>
              <a:rPr lang="cs-CZ" sz="4000" dirty="0" err="1">
                <a:ln w="12700">
                  <a:noFill/>
                </a:ln>
                <a:solidFill>
                  <a:srgbClr val="0000CC"/>
                </a:solidFill>
                <a:effectLst/>
                <a:latin typeface="Matura MT Script Capitals" panose="03020802060602070202" pitchFamily="66" charset="0"/>
              </a:rPr>
              <a:t>Brunswick</a:t>
            </a:r>
            <a:r>
              <a:rPr lang="cs-CZ" sz="4000" dirty="0">
                <a:ln w="12700">
                  <a:noFill/>
                </a:ln>
                <a:solidFill>
                  <a:srgbClr val="0000CC"/>
                </a:solidFill>
                <a:effectLst/>
                <a:latin typeface="Matura MT Script Capitals" panose="03020802060602070202" pitchFamily="66" charset="0"/>
              </a:rPr>
              <a:t> a </a:t>
            </a:r>
            <a:r>
              <a:rPr lang="cs-CZ" sz="4000" dirty="0" err="1">
                <a:ln w="12700">
                  <a:noFill/>
                </a:ln>
                <a:solidFill>
                  <a:srgbClr val="0000CC"/>
                </a:solidFill>
                <a:effectLst/>
                <a:latin typeface="Matura MT Script Capitals" panose="03020802060602070202" pitchFamily="66" charset="0"/>
              </a:rPr>
              <a:t>College</a:t>
            </a:r>
            <a:r>
              <a:rPr lang="en-US" sz="4000" dirty="0">
                <a:ln w="12700">
                  <a:noFill/>
                </a:ln>
                <a:solidFill>
                  <a:srgbClr val="0000CC"/>
                </a:solidFill>
                <a:effectLst/>
                <a:latin typeface="Matura MT Script Capitals" panose="03020802060602070202" pitchFamily="66" charset="0"/>
              </a:rPr>
              <a:t> </a:t>
            </a:r>
          </a:p>
        </p:txBody>
      </p:sp>
      <p:sp>
        <p:nvSpPr>
          <p:cNvPr id="3" name="Zástupný symbol pro obsah 2"/>
          <p:cNvSpPr>
            <a:spLocks noGrp="1"/>
          </p:cNvSpPr>
          <p:nvPr>
            <p:ph idx="1"/>
          </p:nvPr>
        </p:nvSpPr>
        <p:spPr>
          <a:xfrm>
            <a:off x="6605516" y="1367246"/>
            <a:ext cx="4517409" cy="4815840"/>
          </a:xfrm>
        </p:spPr>
        <p:txBody>
          <a:bodyPr>
            <a:normAutofit fontScale="70000" lnSpcReduction="20000"/>
          </a:bodyPr>
          <a:lstStyle/>
          <a:p>
            <a:pPr marL="0" indent="0" algn="ctr" defTabSz="360000">
              <a:lnSpc>
                <a:spcPct val="110000"/>
              </a:lnSpc>
              <a:spcBef>
                <a:spcPts val="0"/>
              </a:spcBef>
              <a:buClr>
                <a:srgbClr val="0000CC"/>
              </a:buClr>
              <a:buNone/>
            </a:pPr>
            <a:endParaRPr lang="cs-CZ" sz="2200" dirty="0">
              <a:solidFill>
                <a:srgbClr val="FF0000"/>
              </a:solidFill>
              <a:latin typeface="Monotype Corsiva" panose="03010101010201010101" pitchFamily="66" charset="0"/>
            </a:endParaRPr>
          </a:p>
          <a:p>
            <a:pPr defTabSz="360000">
              <a:lnSpc>
                <a:spcPct val="110000"/>
              </a:lnSpc>
              <a:spcBef>
                <a:spcPts val="0"/>
              </a:spcBef>
              <a:buClr>
                <a:srgbClr val="0000CC"/>
              </a:buClr>
              <a:buFont typeface="Wingdings" panose="05000000000000000000" pitchFamily="2" charset="2"/>
              <a:buChar char="Ø"/>
            </a:pPr>
            <a:r>
              <a:rPr lang="cs-CZ" sz="1700" dirty="0" smtClean="0">
                <a:solidFill>
                  <a:srgbClr val="000000"/>
                </a:solidFill>
              </a:rPr>
              <a:t>Škola sídlí v klidné části Cambridge, má kvalitní tým </a:t>
            </a:r>
            <a:r>
              <a:rPr lang="cs-CZ" sz="1700" dirty="0">
                <a:solidFill>
                  <a:srgbClr val="000000"/>
                </a:solidFill>
              </a:rPr>
              <a:t>kvalifikovaných pedagogů</a:t>
            </a:r>
            <a:r>
              <a:rPr lang="cs-CZ" sz="1700" dirty="0"/>
              <a:t>, </a:t>
            </a:r>
            <a:r>
              <a:rPr lang="cs-CZ" sz="1700" dirty="0" smtClean="0"/>
              <a:t>jsou zde dvě třídy s malým zázemím pro personál a na zdejší poměry výborně vybavená větší zahrada se samostatným pavilonem pro nejmladší děti</a:t>
            </a:r>
          </a:p>
          <a:p>
            <a:pPr defTabSz="360000">
              <a:lnSpc>
                <a:spcPct val="110000"/>
              </a:lnSpc>
              <a:spcBef>
                <a:spcPts val="0"/>
              </a:spcBef>
              <a:buClr>
                <a:srgbClr val="0000CC"/>
              </a:buClr>
              <a:buFont typeface="Wingdings" panose="05000000000000000000" pitchFamily="2" charset="2"/>
              <a:buChar char="Ø"/>
            </a:pPr>
            <a:r>
              <a:rPr lang="cs-CZ" sz="1700" dirty="0" smtClean="0"/>
              <a:t>Škola se věnuje zejména polytechnické  a environmentální výchově dětí</a:t>
            </a:r>
            <a:endParaRPr lang="cs-CZ" sz="1700" dirty="0"/>
          </a:p>
          <a:p>
            <a:pPr defTabSz="360000">
              <a:lnSpc>
                <a:spcPct val="110000"/>
              </a:lnSpc>
              <a:spcBef>
                <a:spcPts val="0"/>
              </a:spcBef>
              <a:buClr>
                <a:srgbClr val="0000CC"/>
              </a:buClr>
              <a:buFont typeface="Wingdings" panose="05000000000000000000" pitchFamily="2" charset="2"/>
              <a:buChar char="Ø"/>
            </a:pPr>
            <a:r>
              <a:rPr lang="cs-CZ" sz="1700" dirty="0" smtClean="0">
                <a:solidFill>
                  <a:srgbClr val="000000"/>
                </a:solidFill>
              </a:rPr>
              <a:t>Každému dítěti jeho učitelka vede papírové nebo elektronické portfolio s fotografiemi prací, konstrukcí ze stavebnic, záznamy rozhovorů, obrázky, informacemi o oblíbených činnostech a pokrocích</a:t>
            </a:r>
          </a:p>
          <a:p>
            <a:pPr defTabSz="360000">
              <a:lnSpc>
                <a:spcPct val="110000"/>
              </a:lnSpc>
              <a:spcBef>
                <a:spcPts val="0"/>
              </a:spcBef>
              <a:buClr>
                <a:srgbClr val="0000CC"/>
              </a:buClr>
              <a:buFont typeface="Wingdings" panose="05000000000000000000" pitchFamily="2" charset="2"/>
              <a:buChar char="Ø"/>
            </a:pPr>
            <a:r>
              <a:rPr lang="cs-CZ" sz="1700" dirty="0" smtClean="0">
                <a:solidFill>
                  <a:srgbClr val="000000"/>
                </a:solidFill>
              </a:rPr>
              <a:t>Zapsáno je 62 dětí, dětí s odlišným mateřským jazykem je 45 %, např. : Turecko, Súdán, Řecko, </a:t>
            </a:r>
            <a:r>
              <a:rPr lang="cs-CZ" sz="1700" dirty="0">
                <a:solidFill>
                  <a:srgbClr val="000000"/>
                </a:solidFill>
              </a:rPr>
              <a:t>I</a:t>
            </a:r>
            <a:r>
              <a:rPr lang="cs-CZ" sz="1700" dirty="0" smtClean="0">
                <a:solidFill>
                  <a:srgbClr val="000000"/>
                </a:solidFill>
              </a:rPr>
              <a:t>rák</a:t>
            </a:r>
            <a:r>
              <a:rPr lang="cs-CZ" sz="1700" dirty="0" smtClean="0">
                <a:solidFill>
                  <a:srgbClr val="000000"/>
                </a:solidFill>
              </a:rPr>
              <a:t>, Albánie, Polsko</a:t>
            </a:r>
          </a:p>
          <a:p>
            <a:pPr defTabSz="360000">
              <a:lnSpc>
                <a:spcPct val="110000"/>
              </a:lnSpc>
              <a:spcBef>
                <a:spcPts val="0"/>
              </a:spcBef>
              <a:buClr>
                <a:srgbClr val="0000CC"/>
              </a:buClr>
              <a:buFont typeface="Wingdings" panose="05000000000000000000" pitchFamily="2" charset="2"/>
              <a:buChar char="Ø"/>
            </a:pPr>
            <a:r>
              <a:rPr lang="cs-CZ" sz="1700" dirty="0">
                <a:solidFill>
                  <a:srgbClr val="000000"/>
                </a:solidFill>
              </a:rPr>
              <a:t>J</a:t>
            </a:r>
            <a:r>
              <a:rPr lang="cs-CZ" sz="1700" dirty="0" smtClean="0">
                <a:solidFill>
                  <a:srgbClr val="000000"/>
                </a:solidFill>
              </a:rPr>
              <a:t>edna učitelka se stará o 4 – 6, max.8 dětí, děti mohou kdykoli přejít do jiné skupiny a zúčastnit se její činnosti</a:t>
            </a:r>
            <a:endParaRPr lang="cs-CZ" sz="1700" dirty="0">
              <a:solidFill>
                <a:srgbClr val="000000"/>
              </a:solidFill>
            </a:endParaRPr>
          </a:p>
          <a:p>
            <a:pPr defTabSz="360000">
              <a:lnSpc>
                <a:spcPct val="110000"/>
              </a:lnSpc>
              <a:spcBef>
                <a:spcPts val="0"/>
              </a:spcBef>
              <a:buClr>
                <a:srgbClr val="0000CC"/>
              </a:buClr>
              <a:buFont typeface="Wingdings" panose="05000000000000000000" pitchFamily="2" charset="2"/>
              <a:buChar char="Ø"/>
            </a:pPr>
            <a:r>
              <a:rPr lang="cs-CZ" sz="1700" dirty="0" smtClean="0"/>
              <a:t>Škola a rodiče úzce spolupracují – společná práce na zlepšení prostředí, rodiče chodí dětem vyprávět o své práci, nosí jim rodinné nebo národní speciality, společně slaví tradiční svátky různých zemí</a:t>
            </a:r>
          </a:p>
          <a:p>
            <a:pPr defTabSz="360000">
              <a:lnSpc>
                <a:spcPct val="110000"/>
              </a:lnSpc>
              <a:spcBef>
                <a:spcPts val="0"/>
              </a:spcBef>
              <a:buClr>
                <a:srgbClr val="0000CC"/>
              </a:buClr>
              <a:buFont typeface="Wingdings" panose="05000000000000000000" pitchFamily="2" charset="2"/>
              <a:buChar char="Ø"/>
            </a:pPr>
            <a:r>
              <a:rPr lang="cs-CZ" sz="1700" dirty="0" smtClean="0"/>
              <a:t>Děti mohou během dne kdykoli odejít ven na libovolně dlouhou dobu</a:t>
            </a:r>
            <a:endParaRPr lang="cs-CZ" sz="1700" dirty="0"/>
          </a:p>
          <a:p>
            <a:pPr defTabSz="360000">
              <a:lnSpc>
                <a:spcPct val="110000"/>
              </a:lnSpc>
              <a:spcBef>
                <a:spcPts val="0"/>
              </a:spcBef>
              <a:buClr>
                <a:srgbClr val="0000CC"/>
              </a:buClr>
              <a:buFont typeface="Wingdings" panose="05000000000000000000" pitchFamily="2" charset="2"/>
              <a:buChar char="Ø"/>
            </a:pPr>
            <a:r>
              <a:rPr lang="cs-CZ" sz="1700" dirty="0" smtClean="0"/>
              <a:t>Děti se učí zejména hrou a experimentováním s materiály, řízené činnosti je velmi málo</a:t>
            </a:r>
            <a:endParaRPr lang="cs-CZ" sz="1700" dirty="0"/>
          </a:p>
          <a:p>
            <a:pPr defTabSz="360000">
              <a:lnSpc>
                <a:spcPct val="110000"/>
              </a:lnSpc>
              <a:spcBef>
                <a:spcPts val="0"/>
              </a:spcBef>
              <a:buClr>
                <a:srgbClr val="0000CC"/>
              </a:buClr>
              <a:buFont typeface="Wingdings" panose="05000000000000000000" pitchFamily="2" charset="2"/>
              <a:buChar char="Ø"/>
            </a:pPr>
            <a:r>
              <a:rPr lang="cs-CZ" sz="1700" dirty="0" smtClean="0"/>
              <a:t>Všem dětem je poskytování stejně podnětné prostředí, jsou respektovány jejich jazykové, náboženské, rasové i jiné odlišnosti</a:t>
            </a:r>
          </a:p>
          <a:p>
            <a:pPr defTabSz="360000">
              <a:lnSpc>
                <a:spcPct val="110000"/>
              </a:lnSpc>
              <a:spcBef>
                <a:spcPts val="0"/>
              </a:spcBef>
              <a:buClr>
                <a:srgbClr val="0000CC"/>
              </a:buClr>
              <a:buFont typeface="Wingdings" panose="05000000000000000000" pitchFamily="2" charset="2"/>
              <a:buChar char="Ø"/>
            </a:pPr>
            <a:r>
              <a:rPr lang="cs-CZ" sz="1700" dirty="0" smtClean="0"/>
              <a:t>Po dohodě s rodiči škola dětem zajišťuje jednotné obědy, svačiny si nosí z domova</a:t>
            </a:r>
            <a:endParaRPr lang="cs-CZ" sz="1700" dirty="0"/>
          </a:p>
          <a:p>
            <a:pPr marL="0" indent="0" defTabSz="360000">
              <a:lnSpc>
                <a:spcPct val="110000"/>
              </a:lnSpc>
              <a:spcBef>
                <a:spcPts val="0"/>
              </a:spcBef>
              <a:buClr>
                <a:srgbClr val="0000CC"/>
              </a:buClr>
              <a:buNone/>
            </a:pPr>
            <a:endParaRPr lang="cs-CZ" sz="1700" dirty="0"/>
          </a:p>
          <a:p>
            <a:pPr>
              <a:lnSpc>
                <a:spcPct val="110000"/>
              </a:lnSpc>
            </a:pPr>
            <a:endParaRPr lang="cs-CZ" dirty="0"/>
          </a:p>
        </p:txBody>
      </p:sp>
      <p:sp>
        <p:nvSpPr>
          <p:cNvPr id="4" name="Zástupný symbol pro číslo snímku 3"/>
          <p:cNvSpPr>
            <a:spLocks noGrp="1"/>
          </p:cNvSpPr>
          <p:nvPr>
            <p:ph type="sldNum" sz="quarter" idx="11"/>
          </p:nvPr>
        </p:nvSpPr>
        <p:spPr/>
        <p:txBody>
          <a:bodyPr/>
          <a:lstStyle/>
          <a:p>
            <a:fld id="{C641AA08-8C4B-4969-980B-F4A00F0D0AC3}" type="slidenum">
              <a:rPr lang="cs-CZ" smtClean="0"/>
              <a:pPr/>
              <a:t>5</a:t>
            </a:fld>
            <a:endParaRPr lang="cs-CZ"/>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02" y="1320573"/>
            <a:ext cx="3129869" cy="234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4509" y="3818845"/>
            <a:ext cx="3636736" cy="272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1475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AC8EF20-A804-4670-B1A6-0ACD2067DA12}"/>
              </a:ext>
            </a:extLst>
          </p:cNvPr>
          <p:cNvSpPr>
            <a:spLocks noGrp="1"/>
          </p:cNvSpPr>
          <p:nvPr>
            <p:ph type="body" sz="half" idx="2"/>
          </p:nvPr>
        </p:nvSpPr>
        <p:spPr>
          <a:xfrm>
            <a:off x="532261" y="736979"/>
            <a:ext cx="7683691" cy="5581932"/>
          </a:xfrm>
        </p:spPr>
        <p:txBody>
          <a:bodyPr>
            <a:normAutofit fontScale="25000" lnSpcReduction="20000"/>
          </a:bodyPr>
          <a:lstStyle/>
          <a:p>
            <a:pPr defTabSz="288000">
              <a:lnSpc>
                <a:spcPct val="120000"/>
              </a:lnSpc>
              <a:spcBef>
                <a:spcPts val="0"/>
              </a:spcBef>
              <a:buClr>
                <a:srgbClr val="0000CC"/>
              </a:buClr>
            </a:pPr>
            <a:r>
              <a:rPr lang="cs-CZ" sz="7200" dirty="0" smtClean="0">
                <a:solidFill>
                  <a:srgbClr val="0000CC"/>
                </a:solidFill>
                <a:latin typeface="Matura MT Script Capitals" panose="03020802060602070202" pitchFamily="66" charset="0"/>
              </a:rPr>
              <a:t>Práce s dětmi z pohledu specifik OMJ</a:t>
            </a:r>
          </a:p>
          <a:p>
            <a:pPr defTabSz="288000">
              <a:lnSpc>
                <a:spcPct val="120000"/>
              </a:lnSpc>
              <a:spcBef>
                <a:spcPts val="0"/>
              </a:spcBef>
              <a:buClr>
                <a:srgbClr val="0000CC"/>
              </a:buClr>
            </a:pPr>
            <a:endParaRPr lang="cs-CZ" sz="7200" dirty="0" smtClean="0">
              <a:solidFill>
                <a:srgbClr val="0000CC"/>
              </a:solidFill>
              <a:latin typeface="Matura MT Script Capitals" panose="03020802060602070202" pitchFamily="66" charset="0"/>
            </a:endParaRPr>
          </a:p>
          <a:p>
            <a:pPr marL="857250" indent="-857250" defTabSz="288000">
              <a:lnSpc>
                <a:spcPct val="120000"/>
              </a:lnSpc>
              <a:spcBef>
                <a:spcPts val="0"/>
              </a:spcBef>
              <a:buClr>
                <a:srgbClr val="0000CC"/>
              </a:buClr>
              <a:buFont typeface="Wingdings" panose="05000000000000000000" pitchFamily="2" charset="2"/>
              <a:buChar char="Ø"/>
            </a:pPr>
            <a:r>
              <a:rPr lang="cs-CZ" sz="6400" dirty="0" smtClean="0"/>
              <a:t>V každé školce pracuje velký počet pedagogů, což usnadňuje individualizaci vzdělávání dětí. Pedagogové nepovažují údaj o mateřském jazyce dětí za důležitý, nevedou o tom speciální záznamy, pracují se všemi dětmi tak, jak potřebují</a:t>
            </a:r>
          </a:p>
          <a:p>
            <a:pPr marL="857250" lvl="1" indent="-857250" defTabSz="288000">
              <a:lnSpc>
                <a:spcPct val="120000"/>
              </a:lnSpc>
              <a:spcBef>
                <a:spcPts val="0"/>
              </a:spcBef>
              <a:buClr>
                <a:srgbClr val="0000CC"/>
              </a:buClr>
              <a:buSzPct val="100000"/>
              <a:buFont typeface="Wingdings" panose="05000000000000000000" pitchFamily="2" charset="2"/>
              <a:buChar char="Ø"/>
            </a:pPr>
            <a:r>
              <a:rPr lang="cs-CZ" sz="6400" dirty="0" smtClean="0"/>
              <a:t>Při práci s dětmi využívají pedagogové bohatý obrazový materiál rozmístěný po prostoru třídy k pochopení souvislostí a k dorozumívání např. postup při mytí rukou, číslice, kolik je dětí ve třídě. Na skříních jsou obrázky hraček, které jsou uvnitř, aby si děti mohly vybrat, i když hračku ještě neumí pojmenovat</a:t>
            </a:r>
          </a:p>
          <a:p>
            <a:pPr marL="857250" lvl="1" indent="-857250" defTabSz="288000">
              <a:lnSpc>
                <a:spcPct val="120000"/>
              </a:lnSpc>
              <a:spcBef>
                <a:spcPts val="0"/>
              </a:spcBef>
              <a:buClr>
                <a:srgbClr val="0000CC"/>
              </a:buClr>
              <a:buSzPct val="100000"/>
              <a:buFont typeface="Wingdings" panose="05000000000000000000" pitchFamily="2" charset="2"/>
              <a:buChar char="Ø"/>
            </a:pPr>
            <a:r>
              <a:rPr lang="cs-CZ" sz="6400" dirty="0" smtClean="0"/>
              <a:t>Pedagogové využívají mezinárodní znakovou řeč „</a:t>
            </a:r>
            <a:r>
              <a:rPr lang="cs-CZ" sz="6400" dirty="0" err="1"/>
              <a:t>M</a:t>
            </a:r>
            <a:r>
              <a:rPr lang="cs-CZ" sz="6400" dirty="0" err="1" smtClean="0"/>
              <a:t>akaton</a:t>
            </a:r>
            <a:r>
              <a:rPr lang="cs-CZ" sz="6400" dirty="0" smtClean="0"/>
              <a:t>“ – jde o nonverbální komunikaci s využitím znaků a gest</a:t>
            </a:r>
          </a:p>
          <a:p>
            <a:pPr marL="857250" lvl="1" indent="-857250" defTabSz="288000">
              <a:lnSpc>
                <a:spcPct val="120000"/>
              </a:lnSpc>
              <a:spcBef>
                <a:spcPts val="0"/>
              </a:spcBef>
              <a:buClr>
                <a:srgbClr val="0000CC"/>
              </a:buClr>
              <a:buSzPct val="100000"/>
              <a:buFont typeface="Wingdings" panose="05000000000000000000" pitchFamily="2" charset="2"/>
              <a:buChar char="Ø"/>
            </a:pPr>
            <a:r>
              <a:rPr lang="cs-CZ" sz="6400" dirty="0" smtClean="0"/>
              <a:t>Děti </a:t>
            </a:r>
            <a:r>
              <a:rPr lang="cs-CZ" sz="6400" dirty="0"/>
              <a:t>mají ustálena pravidla: např. </a:t>
            </a:r>
            <a:r>
              <a:rPr lang="cs-CZ" sz="6400" dirty="0" smtClean="0"/>
              <a:t>„uklízecí“ písnička, půjčování </a:t>
            </a:r>
            <a:r>
              <a:rPr lang="cs-CZ" sz="6400" dirty="0"/>
              <a:t>si hraček na dobu </a:t>
            </a:r>
            <a:r>
              <a:rPr lang="cs-CZ" sz="6400" dirty="0" smtClean="0"/>
              <a:t>podle </a:t>
            </a:r>
            <a:r>
              <a:rPr lang="cs-CZ" sz="6400" dirty="0"/>
              <a:t>přesýpacích hodin, </a:t>
            </a:r>
            <a:r>
              <a:rPr lang="cs-CZ" sz="6400" dirty="0" smtClean="0"/>
              <a:t>volné přecházení během dne ze třídy na zahradu, ukládání věcí na převlečení, společná příprava svačin, společné umývání použitého nádobí. Při všech činnostech je učitelky opakovaně pojmenovávají</a:t>
            </a:r>
          </a:p>
          <a:p>
            <a:pPr marL="857250" indent="-857250" defTabSz="355600">
              <a:lnSpc>
                <a:spcPct val="120000"/>
              </a:lnSpc>
              <a:buClr>
                <a:srgbClr val="0000CC"/>
              </a:buClr>
              <a:buSzPct val="100000"/>
              <a:buFont typeface="Wingdings" panose="05000000000000000000" pitchFamily="2" charset="2"/>
              <a:buChar char="Ø"/>
            </a:pPr>
            <a:r>
              <a:rPr lang="cs-CZ" sz="6400" dirty="0" smtClean="0"/>
              <a:t>Učitelky zpracovávají podrobná portfolia dětí se záznamy o </a:t>
            </a:r>
            <a:r>
              <a:rPr lang="cs-CZ" sz="6400" dirty="0"/>
              <a:t>ř</a:t>
            </a:r>
            <a:r>
              <a:rPr lang="cs-CZ" sz="6400" dirty="0" smtClean="0"/>
              <a:t>ečovém projevu dětí, vedou papírovou či elektronickou diagnostiku, sledují vývoj motoriky,  řeči, logického myšlení. Používají tablety a celostátní diagnostické programy</a:t>
            </a:r>
          </a:p>
          <a:p>
            <a:pPr marL="857250" indent="-857250" defTabSz="355600">
              <a:lnSpc>
                <a:spcPct val="120000"/>
              </a:lnSpc>
              <a:buClr>
                <a:srgbClr val="0000CC"/>
              </a:buClr>
              <a:buSzPct val="100000"/>
              <a:buFont typeface="Wingdings" panose="05000000000000000000" pitchFamily="2" charset="2"/>
              <a:buChar char="Ø"/>
            </a:pPr>
            <a:r>
              <a:rPr lang="cs-CZ" sz="6400" dirty="0" smtClean="0"/>
              <a:t>Děti si ve školce půjčují domů knížky v angličtině i ve své mateřštině</a:t>
            </a:r>
          </a:p>
          <a:p>
            <a:pPr marL="857250" lvl="1" indent="-857250" defTabSz="288000">
              <a:lnSpc>
                <a:spcPct val="120000"/>
              </a:lnSpc>
              <a:spcBef>
                <a:spcPts val="0"/>
              </a:spcBef>
              <a:buClr>
                <a:srgbClr val="0000CC"/>
              </a:buClr>
              <a:buSzPct val="100000"/>
              <a:buFont typeface="Wingdings" panose="05000000000000000000" pitchFamily="2" charset="2"/>
              <a:buChar char="Ø"/>
            </a:pPr>
            <a:r>
              <a:rPr lang="cs-CZ" sz="6400" dirty="0" smtClean="0"/>
              <a:t>Všechny </a:t>
            </a:r>
            <a:r>
              <a:rPr lang="cs-CZ" sz="6400" dirty="0"/>
              <a:t>děti se seznamují s kulturou zemí </a:t>
            </a:r>
            <a:r>
              <a:rPr lang="cs-CZ" sz="6400" dirty="0" smtClean="0"/>
              <a:t>dětí  s OMJ – </a:t>
            </a:r>
            <a:r>
              <a:rPr lang="cs-CZ" sz="6400" dirty="0"/>
              <a:t>slaví jejich tradiční svátky, zvou rodiče na besedy a s rodiči připravují jejich národní </a:t>
            </a:r>
            <a:r>
              <a:rPr lang="cs-CZ" sz="6400" dirty="0" smtClean="0"/>
              <a:t>jídla, učí se pozdravy v jednotlivých jazycích...</a:t>
            </a:r>
          </a:p>
        </p:txBody>
      </p:sp>
      <p:sp>
        <p:nvSpPr>
          <p:cNvPr id="3" name="Zástupný symbol pro číslo snímku 2"/>
          <p:cNvSpPr>
            <a:spLocks noGrp="1"/>
          </p:cNvSpPr>
          <p:nvPr>
            <p:ph type="sldNum" sz="quarter" idx="12"/>
          </p:nvPr>
        </p:nvSpPr>
        <p:spPr/>
        <p:txBody>
          <a:bodyPr/>
          <a:lstStyle/>
          <a:p>
            <a:fld id="{C641AA08-8C4B-4969-980B-F4A00F0D0AC3}" type="slidenum">
              <a:rPr lang="cs-CZ" smtClean="0"/>
              <a:pPr/>
              <a:t>6</a:t>
            </a:fld>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670" y="4528456"/>
            <a:ext cx="3236743" cy="2161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8670" y="276225"/>
            <a:ext cx="1347844" cy="201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80814" y="1284582"/>
            <a:ext cx="2024743" cy="2960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627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délník 5"/>
          <p:cNvSpPr/>
          <p:nvPr/>
        </p:nvSpPr>
        <p:spPr>
          <a:xfrm>
            <a:off x="1244220" y="4039737"/>
            <a:ext cx="9376012" cy="1228299"/>
          </a:xfrm>
          <a:prstGeom prst="rect">
            <a:avLst/>
          </a:prstGeom>
        </p:spPr>
        <p:txBody>
          <a:bodyPr wrap="square" anchor="ctr">
            <a:noAutofit/>
          </a:bodyPr>
          <a:lstStyle/>
          <a:p>
            <a:pPr algn="ctr"/>
            <a:endParaRPr lang="cs-CZ" sz="2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Bookman Old Style" panose="02050604050505020204" pitchFamily="18" charset="0"/>
            </a:endParaRPr>
          </a:p>
        </p:txBody>
      </p:sp>
      <p:grpSp>
        <p:nvGrpSpPr>
          <p:cNvPr id="5" name="Skupina 4"/>
          <p:cNvGrpSpPr/>
          <p:nvPr/>
        </p:nvGrpSpPr>
        <p:grpSpPr>
          <a:xfrm>
            <a:off x="7811837" y="5583545"/>
            <a:ext cx="3609975" cy="609600"/>
            <a:chOff x="8493248" y="29346"/>
            <a:chExt cx="3609975" cy="609600"/>
          </a:xfrm>
        </p:grpSpPr>
        <p:pic>
          <p:nvPicPr>
            <p:cNvPr id="7" name="Obrázek 6">
              <a:extLst>
                <a:ext uri="{FF2B5EF4-FFF2-40B4-BE49-F238E27FC236}">
                  <a16:creationId xmlns:a16="http://schemas.microsoft.com/office/drawing/2014/main" id="{BA5B2491-C255-43DB-BC34-6916DB666A64}"/>
                </a:ext>
              </a:extLst>
            </p:cNvPr>
            <p:cNvPicPr/>
            <p:nvPr/>
          </p:nvPicPr>
          <p:blipFill rotWithShape="1">
            <a:blip r:embed="rId2" cstate="print">
              <a:extLst>
                <a:ext uri="{28A0092B-C50C-407E-A947-70E740481C1C}">
                  <a14:useLocalDpi xmlns:a14="http://schemas.microsoft.com/office/drawing/2010/main" val="0"/>
                </a:ext>
              </a:extLst>
            </a:blip>
            <a:srcRect l="4637" t="16213" b="17057"/>
            <a:stretch/>
          </p:blipFill>
          <p:spPr bwMode="auto">
            <a:xfrm>
              <a:off x="8493248" y="29346"/>
              <a:ext cx="3048000" cy="609600"/>
            </a:xfrm>
            <a:prstGeom prst="rect">
              <a:avLst/>
            </a:prstGeom>
            <a:ln>
              <a:noFill/>
            </a:ln>
            <a:extLst>
              <a:ext uri="{53640926-AAD7-44D8-BBD7-CCE9431645EC}">
                <a14:shadowObscured xmlns:a14="http://schemas.microsoft.com/office/drawing/2010/main"/>
              </a:ext>
            </a:extLst>
          </p:spPr>
        </p:pic>
        <p:pic>
          <p:nvPicPr>
            <p:cNvPr id="8" name="Obrázek 7">
              <a:extLst>
                <a:ext uri="{FF2B5EF4-FFF2-40B4-BE49-F238E27FC236}">
                  <a16:creationId xmlns:a16="http://schemas.microsoft.com/office/drawing/2014/main" id="{C7946AF2-C58C-49BD-B75A-198F20E32AA6}"/>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11541248" y="29346"/>
              <a:ext cx="561975" cy="561975"/>
            </a:xfrm>
            <a:prstGeom prst="rect">
              <a:avLst/>
            </a:prstGeom>
            <a:noFill/>
          </p:spPr>
        </p:pic>
      </p:grpSp>
      <p:sp>
        <p:nvSpPr>
          <p:cNvPr id="10" name="Obdélník 9"/>
          <p:cNvSpPr/>
          <p:nvPr/>
        </p:nvSpPr>
        <p:spPr>
          <a:xfrm>
            <a:off x="685800" y="955048"/>
            <a:ext cx="9454243" cy="6617196"/>
          </a:xfrm>
          <a:prstGeom prst="rect">
            <a:avLst/>
          </a:prstGeom>
        </p:spPr>
        <p:txBody>
          <a:bodyPr wrap="square">
            <a:spAutoFit/>
          </a:bodyPr>
          <a:lstStyle/>
          <a:p>
            <a:r>
              <a:rPr lang="cs-CZ" sz="2800" dirty="0" smtClean="0">
                <a:solidFill>
                  <a:srgbClr val="0000CC"/>
                </a:solidFill>
                <a:latin typeface="Matura MT Script Capitals" panose="03020802060602070202" pitchFamily="66" charset="0"/>
              </a:rPr>
              <a:t>Přínos stáže pro naši školu</a:t>
            </a:r>
          </a:p>
          <a:p>
            <a:endParaRPr lang="cs-CZ" sz="2800" dirty="0" smtClean="0">
              <a:solidFill>
                <a:srgbClr val="0000CC"/>
              </a:solidFill>
              <a:latin typeface="Matura MT Script Capitals" panose="03020802060602070202" pitchFamily="66" charset="0"/>
            </a:endParaRPr>
          </a:p>
          <a:p>
            <a:pPr marL="285750" indent="-285750">
              <a:buFont typeface="Wingdings" panose="05000000000000000000" pitchFamily="2" charset="2"/>
              <a:buChar char="Ø"/>
            </a:pPr>
            <a:r>
              <a:rPr lang="cs-CZ" sz="1600" dirty="0" smtClean="0">
                <a:solidFill>
                  <a:srgbClr val="0000CC"/>
                </a:solidFill>
              </a:rPr>
              <a:t>Větší využití možností smyslového, prožitkového a situačního učení, pohyb, polytechnika, environmentální výchova</a:t>
            </a:r>
          </a:p>
          <a:p>
            <a:pPr marL="285750" indent="-285750">
              <a:buFont typeface="Wingdings" panose="05000000000000000000" pitchFamily="2" charset="2"/>
              <a:buChar char="Ø"/>
            </a:pPr>
            <a:r>
              <a:rPr lang="cs-CZ" sz="1600" dirty="0" smtClean="0">
                <a:solidFill>
                  <a:srgbClr val="0000CC"/>
                </a:solidFill>
              </a:rPr>
              <a:t>Nabízet dětem více činností s vodou a přírodními materiály, možnost experimentovat s materiály, umožnit jim větší samostatnost</a:t>
            </a:r>
          </a:p>
          <a:p>
            <a:pPr marL="285750" indent="-285750">
              <a:buFont typeface="Wingdings" panose="05000000000000000000" pitchFamily="2" charset="2"/>
              <a:buChar char="Ø"/>
            </a:pPr>
            <a:r>
              <a:rPr lang="cs-CZ" sz="1600" dirty="0" smtClean="0">
                <a:solidFill>
                  <a:srgbClr val="0000CC"/>
                </a:solidFill>
              </a:rPr>
              <a:t>Postupné zavedení „prezentačních dnů“ dětí –  MŮJ DEN - den, kdy dítě v  rámci hlavní činnosti ostatním vypráví příběh, předvede oblíbenou činnost, seznámí s oblíbenou knihou, jídlem, rodinnou tradicí, výletem….Téma je zcela volné, jde o rozvoj komunikačních schopností a sebevědomí dítěte. Ostatní děti pak reagují otázkami k tématu, které pomoci mohou i rodiče</a:t>
            </a:r>
          </a:p>
          <a:p>
            <a:pPr marL="285750" indent="-285750">
              <a:buFont typeface="Wingdings" panose="05000000000000000000" pitchFamily="2" charset="2"/>
              <a:buChar char="Ø"/>
            </a:pPr>
            <a:r>
              <a:rPr lang="cs-CZ" sz="1600" dirty="0" smtClean="0">
                <a:solidFill>
                  <a:srgbClr val="0000CC"/>
                </a:solidFill>
              </a:rPr>
              <a:t>Apelovat na rodiče, </a:t>
            </a:r>
            <a:r>
              <a:rPr lang="cs-CZ" sz="1600" dirty="0" smtClean="0">
                <a:solidFill>
                  <a:srgbClr val="0000CC"/>
                </a:solidFill>
              </a:rPr>
              <a:t>aby </a:t>
            </a:r>
            <a:r>
              <a:rPr lang="cs-CZ" sz="1600" dirty="0" smtClean="0">
                <a:solidFill>
                  <a:srgbClr val="0000CC"/>
                </a:solidFill>
              </a:rPr>
              <a:t>i oni vedli děti k větší samostatnosti a odpovědnosti, za svá rozhodnutí</a:t>
            </a:r>
            <a:endParaRPr lang="cs-CZ" sz="1600" dirty="0">
              <a:solidFill>
                <a:srgbClr val="0000CC"/>
              </a:solidFill>
            </a:endParaRPr>
          </a:p>
          <a:p>
            <a:endParaRPr lang="cs-CZ" sz="2800" dirty="0" smtClean="0">
              <a:solidFill>
                <a:srgbClr val="0000CC"/>
              </a:solidFill>
              <a:latin typeface="Matura MT Script Capitals" panose="03020802060602070202" pitchFamily="66" charset="0"/>
            </a:endParaRPr>
          </a:p>
          <a:p>
            <a:endParaRPr lang="cs-CZ" sz="2800" dirty="0">
              <a:solidFill>
                <a:srgbClr val="0000CC"/>
              </a:solidFill>
              <a:latin typeface="Matura MT Script Capitals" panose="03020802060602070202" pitchFamily="66" charset="0"/>
            </a:endParaRPr>
          </a:p>
          <a:p>
            <a:endParaRPr lang="cs-CZ" sz="2800" dirty="0" smtClean="0">
              <a:solidFill>
                <a:srgbClr val="0000CC"/>
              </a:solidFill>
              <a:latin typeface="Matura MT Script Capitals" panose="03020802060602070202" pitchFamily="66" charset="0"/>
            </a:endParaRPr>
          </a:p>
          <a:p>
            <a:endParaRPr lang="cs-CZ" sz="2800" dirty="0">
              <a:solidFill>
                <a:srgbClr val="0000CC"/>
              </a:solidFill>
              <a:latin typeface="Matura MT Script Capitals" panose="03020802060602070202" pitchFamily="66" charset="0"/>
            </a:endParaRPr>
          </a:p>
          <a:p>
            <a:endParaRPr lang="cs-CZ" sz="2800" dirty="0" smtClean="0">
              <a:solidFill>
                <a:srgbClr val="0000CC"/>
              </a:solidFill>
              <a:latin typeface="Matura MT Script Capitals" panose="03020802060602070202" pitchFamily="66" charset="0"/>
            </a:endParaRPr>
          </a:p>
          <a:p>
            <a:endParaRPr lang="cs-CZ" sz="2800" dirty="0">
              <a:solidFill>
                <a:srgbClr val="0000CC"/>
              </a:solidFill>
              <a:latin typeface="Matura MT Script Capitals" panose="03020802060602070202" pitchFamily="66" charset="0"/>
            </a:endParaRPr>
          </a:p>
          <a:p>
            <a:endParaRPr lang="cs-CZ" sz="2800" dirty="0" smtClean="0">
              <a:solidFill>
                <a:srgbClr val="0000CC"/>
              </a:solidFill>
              <a:latin typeface="Matura MT Script Capitals" panose="03020802060602070202" pitchFamily="66" charset="0"/>
            </a:endParaRPr>
          </a:p>
          <a:p>
            <a:endParaRPr lang="cs-CZ" sz="2800" dirty="0" smtClean="0">
              <a:solidFill>
                <a:srgbClr val="0000CC"/>
              </a:solidFill>
              <a:latin typeface="Matura MT Script Capitals" panose="03020802060602070202" pitchFamily="66" charset="0"/>
            </a:endParaRPr>
          </a:p>
        </p:txBody>
      </p:sp>
    </p:spTree>
    <p:extLst>
      <p:ext uri="{BB962C8B-B14F-4D97-AF65-F5344CB8AC3E}">
        <p14:creationId xmlns:p14="http://schemas.microsoft.com/office/powerpoint/2010/main" val="35116781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txDef>
      <a:spPr>
        <a:noFill/>
      </a:spPr>
      <a:bodyPr wrap="square" rtlCol="0">
        <a:spAutoFit/>
      </a:bodyPr>
      <a:lstStyle>
        <a:defPPr marL="742950" indent="-285750">
          <a:buSzPct val="80000"/>
          <a:buFont typeface="Courier New" panose="02070309020205020404" pitchFamily="49" charset="0"/>
          <a:buChar char="o"/>
          <a:defRPr sz="1400" dirty="0" smtClean="0"/>
        </a:defPPr>
      </a:lstStyle>
    </a:tx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TM01859868[[fn=Teplo]]</Template>
  <TotalTime>4788</TotalTime>
  <Words>1270</Words>
  <Application>Microsoft Office PowerPoint</Application>
  <PresentationFormat>Širokoúhlá obrazovka</PresentationFormat>
  <Paragraphs>70</Paragraphs>
  <Slides>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7</vt:i4>
      </vt:variant>
    </vt:vector>
  </HeadingPairs>
  <TitlesOfParts>
    <vt:vector size="14" baseType="lpstr">
      <vt:lpstr>Arial</vt:lpstr>
      <vt:lpstr>Bookman Old Style</vt:lpstr>
      <vt:lpstr>Calibri</vt:lpstr>
      <vt:lpstr>Matura MT Script Capitals</vt:lpstr>
      <vt:lpstr>Monotype Corsiva</vt:lpstr>
      <vt:lpstr>Wingdings</vt:lpstr>
      <vt:lpstr>Thermal</vt:lpstr>
      <vt:lpstr>                                       Stáž ve Velké Británii Londýn, Cambridge  31.3. - 3.4.2019</vt:lpstr>
      <vt:lpstr>Prezentace aplikace PowerPoint</vt:lpstr>
      <vt:lpstr> Školka Puss in Boots Nursery, Londýn</vt:lpstr>
      <vt:lpstr> Under Fives Roundabout Nursery, Cambridge </vt:lpstr>
      <vt:lpstr>Cambridge – státní školka Brunswick a College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Stáže Švédsko Skillingaryd</dc:title>
  <dc:creator>Lenka Kurtevová</dc:creator>
  <cp:lastModifiedBy>MS Blatenská</cp:lastModifiedBy>
  <cp:revision>297</cp:revision>
  <dcterms:created xsi:type="dcterms:W3CDTF">2018-10-13T17:16:37Z</dcterms:created>
  <dcterms:modified xsi:type="dcterms:W3CDTF">2019-08-21T08:02:08Z</dcterms:modified>
</cp:coreProperties>
</file>