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6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D1B218-06E4-4D7D-AB52-BF887A3F7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FD6BA7-77E7-4F3E-B187-AD437F5DE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83C273-12D2-4027-93B4-58660A62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7FA9-F794-4FA4-A4D3-692A5928CB53}" type="datetimeFigureOut">
              <a:rPr lang="cs-CZ" smtClean="0"/>
              <a:t>29.5.2020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EEB6C7-7712-48FA-910D-E8ABC86C7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033761-E78B-40A1-9E78-8284F384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239B-1633-4D82-8472-07A569470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22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6DCAA-29F3-4955-825B-56C13393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B862D7-D150-4DD8-8725-12F50E7B5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AB5338-D196-438B-B827-E7EC03FE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7FA9-F794-4FA4-A4D3-692A5928CB53}" type="datetimeFigureOut">
              <a:rPr lang="cs-CZ" smtClean="0"/>
              <a:t>29.5.2020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DA6EAA-03FC-4927-AC38-A962C20D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8E3F9A-8C65-4C29-AD01-9410B6E8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239B-1633-4D82-8472-07A569470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15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DE5BECD-877B-4DA8-BFE1-0D3F6F520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126B89E-6DCA-4BDA-9027-70ABF8B43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BC993D-F179-41C4-917B-DB13ECE8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7FA9-F794-4FA4-A4D3-692A5928CB53}" type="datetimeFigureOut">
              <a:rPr lang="cs-CZ" smtClean="0"/>
              <a:t>29.5.2020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81E6A7-05FB-4170-8EA5-76348AB33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1C5145-35BF-47DF-8EAB-7396C490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239B-1633-4D82-8472-07A569470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0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D4AF1-5B23-42B2-A52D-10EAEA67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777C2-B8C3-411A-8EB1-5EFE3B262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1934A0-5B13-4CBD-92B7-E91742172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7FA9-F794-4FA4-A4D3-692A5928CB53}" type="datetimeFigureOut">
              <a:rPr lang="cs-CZ" smtClean="0"/>
              <a:t>29.5.2020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8C23C1-CBEB-4F2A-AFAD-A11DAEF8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05C9A8-D1E0-415D-B191-8C5E57D2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239B-1633-4D82-8472-07A569470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80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CE9B7-6084-49A2-9F12-9E4C82B3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3C8573-470B-42A8-A967-23BD07C33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6E458C-D41F-4419-84BE-C015F45D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7FA9-F794-4FA4-A4D3-692A5928CB53}" type="datetimeFigureOut">
              <a:rPr lang="cs-CZ" smtClean="0"/>
              <a:t>29.5.2020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C17728-D905-4972-8F8E-8896C5DE6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F624F6-5FC8-4D10-97C2-C45B7283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239B-1633-4D82-8472-07A569470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47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34C83-86AA-4FAC-8E2C-D427189D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4B90C8-2436-45A5-A49B-E3B45BFC7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C5F467-19F5-4B4E-A83E-60CE98480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7AB0C2-EAD8-444F-AD06-015F8FFC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7FA9-F794-4FA4-A4D3-692A5928CB53}" type="datetimeFigureOut">
              <a:rPr lang="cs-CZ" smtClean="0"/>
              <a:t>29.5.2020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698A24-442F-46A7-8136-1A5129FF9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1DCEB7-5C4F-43C8-8BEC-6D392E0A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239B-1633-4D82-8472-07A569470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28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986A3-1109-484F-8F27-6261F9FE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FC25DB-9092-49B4-8FC9-B1A182441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8CABE5-D655-4CD8-8F57-EAB72F2F6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5E0B811-B22C-453C-B71C-2419235CB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F5534C-22D2-40BA-9BBA-64F1C2FF6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7FA0E43-DD36-40D2-93A0-8D31680FE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7FA9-F794-4FA4-A4D3-692A5928CB53}" type="datetimeFigureOut">
              <a:rPr lang="cs-CZ" smtClean="0"/>
              <a:t>29.5.2020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36529F9-8177-43DA-B37A-48E802CD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EEFBD47-EF1E-4792-986B-D59C6A09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239B-1633-4D82-8472-07A569470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5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7073C-D26B-4714-B0DC-480EB746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4DD22A2-DCF1-4B98-BC33-E3CF060F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7FA9-F794-4FA4-A4D3-692A5928CB53}" type="datetimeFigureOut">
              <a:rPr lang="cs-CZ" smtClean="0"/>
              <a:t>29.5.2020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2A9A72-E7D8-4FEB-9E8B-18906ECC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556DB8-6619-49A0-8E2E-CF57A42A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239B-1633-4D82-8472-07A569470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45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CE52427-F487-436D-B579-9DEF2DA3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7FA9-F794-4FA4-A4D3-692A5928CB53}" type="datetimeFigureOut">
              <a:rPr lang="cs-CZ" smtClean="0"/>
              <a:t>29.5.2020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88434C-E891-4E6B-8886-78EBEA45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1EC816-96E2-4773-A828-40E7584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239B-1633-4D82-8472-07A569470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80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76E9E-90A4-43B3-94E5-ECCA196C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97795-0D58-44E1-8C79-330D2A5A0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449474-CAAE-45B6-B60B-2129888B5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A6ED08-3A1D-43EC-A225-9A293F13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7FA9-F794-4FA4-A4D3-692A5928CB53}" type="datetimeFigureOut">
              <a:rPr lang="cs-CZ" smtClean="0"/>
              <a:t>29.5.2020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48C78F-830E-4266-A102-E9098861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127B36-B508-44C8-8967-302EC324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239B-1633-4D82-8472-07A569470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E98F2-31BF-479B-B271-EBF3CD48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626B69-4013-4C7F-B3C7-857FEF6F1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A8F0FD-276A-495C-B6C1-EC5CC02A6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B5C6F4-E8E4-48D7-A155-6964903C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7FA9-F794-4FA4-A4D3-692A5928CB53}" type="datetimeFigureOut">
              <a:rPr lang="cs-CZ" smtClean="0"/>
              <a:t>29.5.2020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313003-BFC6-4B03-9781-18631ECF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364715-19F5-4720-B84B-8B6031DC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4239B-1633-4D82-8472-07A569470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53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495D377-3ABB-4E1E-AAF3-6094B6E4A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69C6A9-89EC-45B9-9681-287C4B97C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19F88C-C0DF-4274-9EB1-A06DD4FF7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7FA9-F794-4FA4-A4D3-692A5928CB53}" type="datetimeFigureOut">
              <a:rPr lang="cs-CZ" smtClean="0"/>
              <a:t>29.5.2020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1916CD-94BE-4D01-A799-AF427093B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DF34D7-4E35-46A4-90C0-C927907AF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4239B-1633-4D82-8472-07A569470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04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0FA83-8F95-4C49-948C-29D69856D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3537"/>
            <a:ext cx="9144000" cy="312822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sz="11500" dirty="0" smtClean="0">
                <a:latin typeface="Modern Love"/>
              </a:rPr>
              <a:t/>
            </a:r>
            <a:br>
              <a:rPr lang="cs-CZ" sz="11500" dirty="0" smtClean="0">
                <a:latin typeface="Modern Love"/>
              </a:rPr>
            </a:br>
            <a:r>
              <a:rPr lang="cs-CZ" sz="11500" dirty="0" smtClean="0">
                <a:latin typeface="Modern Love"/>
              </a:rPr>
              <a:t/>
            </a:r>
            <a:br>
              <a:rPr lang="cs-CZ" sz="11500" dirty="0" smtClean="0">
                <a:latin typeface="Modern Love"/>
              </a:rPr>
            </a:br>
            <a:r>
              <a:rPr lang="cs-CZ" sz="11500" dirty="0">
                <a:latin typeface="Modern Love"/>
              </a:rPr>
              <a:t/>
            </a:r>
            <a:br>
              <a:rPr lang="cs-CZ" sz="11500" dirty="0">
                <a:latin typeface="Modern Love"/>
              </a:rPr>
            </a:br>
            <a:r>
              <a:rPr lang="cs-CZ" sz="11500" dirty="0" smtClean="0">
                <a:latin typeface="Modern Love"/>
              </a:rPr>
              <a:t/>
            </a:r>
            <a:br>
              <a:rPr lang="cs-CZ" sz="11500" dirty="0" smtClean="0">
                <a:latin typeface="Modern Love"/>
              </a:rPr>
            </a:br>
            <a:r>
              <a:rPr lang="cs-CZ" sz="11500" dirty="0">
                <a:latin typeface="Modern Love"/>
              </a:rPr>
              <a:t/>
            </a:r>
            <a:br>
              <a:rPr lang="cs-CZ" sz="11500" dirty="0">
                <a:latin typeface="Modern Love"/>
              </a:rPr>
            </a:br>
            <a:r>
              <a:rPr lang="cs-CZ" sz="11500" dirty="0" smtClean="0">
                <a:latin typeface="Modern Love"/>
              </a:rPr>
              <a:t/>
            </a:r>
            <a:br>
              <a:rPr lang="cs-CZ" sz="11500" dirty="0" smtClean="0">
                <a:latin typeface="Modern Love"/>
              </a:rPr>
            </a:br>
            <a:r>
              <a:rPr lang="cs-CZ" sz="11500" dirty="0">
                <a:latin typeface="Modern Love"/>
              </a:rPr>
              <a:t/>
            </a:r>
            <a:br>
              <a:rPr lang="cs-CZ" sz="11500" dirty="0">
                <a:latin typeface="Modern Love"/>
              </a:rPr>
            </a:br>
            <a:r>
              <a:rPr lang="cs-CZ" sz="9800" dirty="0" smtClean="0">
                <a:latin typeface="Modern Love"/>
              </a:rPr>
              <a:t>Stáž Dánsko</a:t>
            </a:r>
            <a:r>
              <a:rPr lang="cs-CZ" sz="11500" dirty="0" smtClean="0">
                <a:latin typeface="Modern Love"/>
              </a:rPr>
              <a:t/>
            </a:r>
            <a:br>
              <a:rPr lang="cs-CZ" sz="11500" dirty="0" smtClean="0">
                <a:latin typeface="Modern Love"/>
              </a:rPr>
            </a:br>
            <a:r>
              <a:rPr lang="cs-CZ" dirty="0" err="1" smtClean="0">
                <a:latin typeface="Modern Love"/>
              </a:rPr>
              <a:t>Aalborg</a:t>
            </a:r>
            <a:r>
              <a:rPr lang="cs-CZ" dirty="0">
                <a:latin typeface="Modern Love"/>
              </a:rPr>
              <a:t/>
            </a:r>
            <a:br>
              <a:rPr lang="cs-CZ" dirty="0">
                <a:latin typeface="Modern Love"/>
              </a:rPr>
            </a:br>
            <a:r>
              <a:rPr lang="cs-CZ" sz="4800" dirty="0">
                <a:latin typeface="Modern Love"/>
              </a:rPr>
              <a:t>26.-29.1. 2020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EDABDE-598C-430C-97EE-8C07093A8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5456"/>
            <a:ext cx="9144000" cy="1662343"/>
          </a:xfrm>
        </p:spPr>
        <p:txBody>
          <a:bodyPr>
            <a:normAutofit/>
          </a:bodyPr>
          <a:lstStyle/>
          <a:p>
            <a:endParaRPr lang="cs-CZ" dirty="0">
              <a:latin typeface="Modern Love" panose="04090805081005020601" pitchFamily="82" charset="0"/>
            </a:endParaRPr>
          </a:p>
          <a:p>
            <a:endParaRPr lang="cs-CZ" dirty="0">
              <a:latin typeface="Modern Love" panose="04090805081005020601" pitchFamily="8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0FC3E8-F0B1-44AA-99D8-A80ECF9F5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3" t="17525" r="14755" b="16951"/>
          <a:stretch/>
        </p:blipFill>
        <p:spPr>
          <a:xfrm>
            <a:off x="8321166" y="2996380"/>
            <a:ext cx="1427440" cy="138711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CB7362E-2E79-4A8B-9352-12BF14BD9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57906" y="2996380"/>
            <a:ext cx="1612929" cy="1567107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7229898" y="411292"/>
            <a:ext cx="3609975" cy="609600"/>
            <a:chOff x="8493248" y="29346"/>
            <a:chExt cx="3609975" cy="609600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BA5B2491-C255-43DB-BC34-6916DB666A64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7" t="16213" b="17057"/>
            <a:stretch/>
          </p:blipFill>
          <p:spPr bwMode="auto">
            <a:xfrm>
              <a:off x="8493248" y="29346"/>
              <a:ext cx="3048000" cy="609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C7946AF2-C58C-49BD-B75A-198F20E32AA6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41248" y="29346"/>
              <a:ext cx="561975" cy="561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0663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interiér, místnost, život, kuchyně&#10;&#10;Popis byl vytvořen automaticky">
            <a:extLst>
              <a:ext uri="{FF2B5EF4-FFF2-40B4-BE49-F238E27FC236}">
                <a16:creationId xmlns:a16="http://schemas.microsoft.com/office/drawing/2014/main" id="{5E06987C-DC41-4115-96FF-B60B81900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0" y="1180554"/>
            <a:ext cx="5995853" cy="4496890"/>
          </a:xfrm>
          <a:prstGeom prst="rect">
            <a:avLst/>
          </a:prstGeom>
        </p:spPr>
      </p:pic>
      <p:pic>
        <p:nvPicPr>
          <p:cNvPr id="5" name="Obrázek 4" descr="Obsah obrázku interiér, lednička, kuchyně, fotka&#10;&#10;Popis byl vytvořen automaticky">
            <a:extLst>
              <a:ext uri="{FF2B5EF4-FFF2-40B4-BE49-F238E27FC236}">
                <a16:creationId xmlns:a16="http://schemas.microsoft.com/office/drawing/2014/main" id="{39DEAE62-3522-467B-B040-19AEC3A75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9415" y="1463448"/>
            <a:ext cx="5241471" cy="393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9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1895B-95A7-4C66-AD9A-1CE068EE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Modern Love" panose="04090805081005020601" pitchFamily="82" charset="0"/>
              </a:rPr>
              <a:t>Přínos pro naši praxi</a:t>
            </a:r>
            <a:endParaRPr lang="cs-CZ" dirty="0">
              <a:latin typeface="Modern Love" panose="04090805081005020601" pitchFamily="8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99E5A9-96BA-4A09-8A81-8FC09DDF2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Zaujal nás systém vstupního testování úrovně komunikačních schopností a řečových dovedností dítěte. U nás to děláme také, ale ve smyslu logopedickém. Po dánském vzoru se určitě více zaměříme i na děti se specifickými potřebami OMJ.</a:t>
            </a:r>
            <a:endParaRPr lang="cs-CZ" dirty="0"/>
          </a:p>
          <a:p>
            <a:r>
              <a:rPr lang="cs-CZ" dirty="0"/>
              <a:t>Inspirovaly nás výukové materiály se zaměřením na více smyslů, díky kterým má dítě s odlišným mateřským jazykem více podnětů pro trénink své paměti a využití fantazie. </a:t>
            </a:r>
            <a:r>
              <a:rPr lang="cs-CZ" dirty="0" smtClean="0"/>
              <a:t>Jejich vzory jsme si přivezly a obohatíme jimi výuku i u nás.</a:t>
            </a:r>
            <a:endParaRPr lang="cs-CZ" dirty="0"/>
          </a:p>
          <a:p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6831686" y="5200276"/>
            <a:ext cx="3609975" cy="609600"/>
            <a:chOff x="8493248" y="29346"/>
            <a:chExt cx="3609975" cy="60960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BA5B2491-C255-43DB-BC34-6916DB666A64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7" t="16213" b="17057"/>
            <a:stretch/>
          </p:blipFill>
          <p:spPr bwMode="auto">
            <a:xfrm>
              <a:off x="8493248" y="29346"/>
              <a:ext cx="3048000" cy="609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C7946AF2-C58C-49BD-B75A-198F20E32AA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41248" y="29346"/>
              <a:ext cx="561975" cy="561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8267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5C289-8240-4628-BA37-E2B85D45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Modern Love" panose="04090805081005020601" pitchFamily="82" charset="0"/>
                <a:cs typeface="Times New Roman" panose="02020603050405020304" pitchFamily="18" charset="0"/>
              </a:rPr>
              <a:t>Základní principy dánského edukačního systému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16B4F5-66AB-477C-B098-6A0E69D14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Vzdělávání je v Dánsku pro všechny otevřené a zcela zdarma </a:t>
            </a:r>
          </a:p>
          <a:p>
            <a:r>
              <a:rPr lang="cs-CZ" dirty="0"/>
              <a:t>Povinné vzdělávání je v Dánsku od </a:t>
            </a:r>
            <a:r>
              <a:rPr lang="cs-CZ" dirty="0" smtClean="0"/>
              <a:t>6 -16 </a:t>
            </a:r>
            <a:r>
              <a:rPr lang="cs-CZ" dirty="0"/>
              <a:t>let a to včetně nultého ročníku předškolní přípravy </a:t>
            </a:r>
          </a:p>
          <a:p>
            <a:r>
              <a:rPr lang="cs-CZ" dirty="0"/>
              <a:t>Jejich cílem je zachování vysoké kvality úrovně vzdělávání</a:t>
            </a:r>
          </a:p>
          <a:p>
            <a:r>
              <a:rPr lang="cs-CZ" dirty="0"/>
              <a:t>Školky fungují pro děti od </a:t>
            </a:r>
            <a:r>
              <a:rPr lang="cs-CZ" dirty="0" smtClean="0"/>
              <a:t>3 - 6 </a:t>
            </a:r>
            <a:r>
              <a:rPr lang="cs-CZ" dirty="0"/>
              <a:t>let </a:t>
            </a:r>
            <a:endParaRPr lang="cs-CZ" dirty="0" smtClean="0"/>
          </a:p>
          <a:p>
            <a:r>
              <a:rPr lang="cs-CZ" dirty="0"/>
              <a:t>V Dánsku  mají všechny školky rozsáhlý systém ve spolupráci s logopedy. Při nástupu dítěte do MŠ je testováno, systém vyhodnotí výsledky a v případě, že je potřeba, dostaví se za ním logoped, který mu stanoví individuální vzdělávací plán.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19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19B0DA-1003-4C15-B835-0FC17EABC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dern Love" panose="04090805081005020601" pitchFamily="82" charset="0"/>
              </a:rPr>
              <a:t>Personál dánské školky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E3BE0D-32A7-4722-922D-7405A11F4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Ředitel </a:t>
            </a:r>
          </a:p>
          <a:p>
            <a:r>
              <a:rPr lang="cs-CZ" dirty="0"/>
              <a:t>Pedagog –&gt; bakalářské vzdělání na vysoké škole </a:t>
            </a:r>
          </a:p>
          <a:p>
            <a:pPr marL="0" indent="0">
              <a:buNone/>
            </a:pPr>
            <a:r>
              <a:rPr lang="cs-CZ" dirty="0"/>
              <a:t>- Každý pedagog se zaměřuje na určitou vzdělávací oblast. Například jazykový či tělovýchovný pedagog, který ˇvzdělává děti v tomto směru napříč třídami.</a:t>
            </a:r>
          </a:p>
          <a:p>
            <a:r>
              <a:rPr lang="cs-CZ" dirty="0"/>
              <a:t>Pomocník pedagoga – středoškolské vzdělání </a:t>
            </a:r>
          </a:p>
          <a:p>
            <a:r>
              <a:rPr lang="cs-CZ" dirty="0"/>
              <a:t>Praktikanti a dobrovolníci – bez potřeby pedagogického vzdělání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43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73A9E-B411-4552-BB3D-38BB0BF9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dern Love" panose="04090805081005020601" pitchFamily="82" charset="0"/>
              </a:rPr>
              <a:t>Kurikulum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5FD9CF-3B66-45E7-BB0C-C3546AAA4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Od roku 2004 mají všechna předškolní zařízení povinnost mít vypracované vzdělávací kurikulum pro všechny děti ve věku od </a:t>
            </a:r>
            <a:r>
              <a:rPr lang="cs-CZ" sz="2400" dirty="0" smtClean="0"/>
              <a:t>0 – 6 let</a:t>
            </a:r>
            <a:r>
              <a:rPr lang="cs-CZ" sz="2400" dirty="0"/>
              <a:t>. </a:t>
            </a:r>
          </a:p>
          <a:p>
            <a:r>
              <a:rPr lang="cs-CZ" sz="2400" dirty="0"/>
              <a:t>Obsahuje 5 témat </a:t>
            </a:r>
          </a:p>
          <a:p>
            <a:pPr marL="514350" indent="-514350">
              <a:buAutoNum type="arabicParenR"/>
            </a:pPr>
            <a:r>
              <a:rPr lang="cs-CZ" sz="2400" dirty="0"/>
              <a:t>Komplexní vývoj osobnosti dítěte</a:t>
            </a:r>
          </a:p>
          <a:p>
            <a:pPr marL="514350" indent="-514350">
              <a:buAutoNum type="arabicParenR"/>
            </a:pPr>
            <a:r>
              <a:rPr lang="cs-CZ" sz="2400" dirty="0"/>
              <a:t>Jazyk</a:t>
            </a:r>
          </a:p>
          <a:p>
            <a:pPr marL="514350" indent="-514350">
              <a:buAutoNum type="arabicParenR"/>
            </a:pPr>
            <a:r>
              <a:rPr lang="cs-CZ" sz="2400" dirty="0"/>
              <a:t>Tělo a pohyb</a:t>
            </a:r>
          </a:p>
          <a:p>
            <a:pPr marL="514350" indent="-514350">
              <a:buAutoNum type="arabicParenR"/>
            </a:pPr>
            <a:r>
              <a:rPr lang="cs-CZ" sz="2400" dirty="0"/>
              <a:t>Příroda a její zákony </a:t>
            </a:r>
          </a:p>
          <a:p>
            <a:pPr marL="514350" indent="-514350">
              <a:buAutoNum type="arabicParenR"/>
            </a:pPr>
            <a:r>
              <a:rPr lang="cs-CZ" sz="2400" dirty="0"/>
              <a:t>Kulturní projevy a hodnoty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Děti jsou vedené k hrám, které rozvíjejí jejich osobnost, koncentraci, paměť a učí se novým sociálním kontaktům.</a:t>
            </a:r>
          </a:p>
        </p:txBody>
      </p:sp>
    </p:spTree>
    <p:extLst>
      <p:ext uri="{BB962C8B-B14F-4D97-AF65-F5344CB8AC3E}">
        <p14:creationId xmlns:p14="http://schemas.microsoft.com/office/powerpoint/2010/main" val="11858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8C43C2-C36D-4825-A2FE-5231D68B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>
                <a:latin typeface="Modern Love" panose="04090805081005020601" pitchFamily="82" charset="0"/>
              </a:rPr>
              <a:t>Bornehaven Bavnebakken</a:t>
            </a:r>
            <a:endParaRPr lang="cs-CZ" dirty="0">
              <a:latin typeface="Modern Love" panose="04090805081005020601" pitchFamily="8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96D6C8-89CD-4824-83FF-4F87DA872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996" y="1562065"/>
            <a:ext cx="10515600" cy="4351338"/>
          </a:xfrm>
        </p:spPr>
        <p:txBody>
          <a:bodyPr/>
          <a:lstStyle/>
          <a:p>
            <a:r>
              <a:rPr lang="cs-CZ" sz="2400" dirty="0"/>
              <a:t>Státní školka, kde se nachází 73 dětí, z toho 10 dětí s</a:t>
            </a:r>
          </a:p>
          <a:p>
            <a:r>
              <a:rPr lang="cs-CZ" sz="2400" dirty="0"/>
              <a:t> OMJ.</a:t>
            </a:r>
          </a:p>
          <a:p>
            <a:r>
              <a:rPr lang="cs-CZ" sz="2400" dirty="0"/>
              <a:t>Třídy v MŠ jsou oddělené, ale dítě má možnost se volně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pohybovat </a:t>
            </a:r>
            <a:r>
              <a:rPr lang="cs-CZ" sz="2400" dirty="0"/>
              <a:t>po </a:t>
            </a:r>
            <a:r>
              <a:rPr lang="cs-CZ" sz="2400" dirty="0" smtClean="0"/>
              <a:t>školce </a:t>
            </a:r>
            <a:r>
              <a:rPr lang="cs-CZ" sz="2400" dirty="0"/>
              <a:t>dle své potřeby.</a:t>
            </a:r>
          </a:p>
          <a:p>
            <a:r>
              <a:rPr lang="cs-CZ" sz="2400" dirty="0"/>
              <a:t>Děti s OMJ jsou zde přirozeně </a:t>
            </a:r>
            <a:r>
              <a:rPr lang="cs-CZ" sz="2400" dirty="0" smtClean="0"/>
              <a:t>začleňovány </a:t>
            </a:r>
            <a:r>
              <a:rPr lang="cs-CZ" sz="2400" dirty="0"/>
              <a:t>do kolektivu. </a:t>
            </a:r>
          </a:p>
          <a:p>
            <a:r>
              <a:rPr lang="cs-CZ" sz="2400" dirty="0"/>
              <a:t>S dětmi s OMJ pracují podle osmitýdenního programu s pedagogem zaměřeným na jazyk a řeč. V tomto programu děti pracují s vizuální formou slov a obrázků. Cílem bylo, aby si dítě zapamatovalo slovo s využitím co nejvíce smyslů.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13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interiér, žena, počítač, kuchyně&#10;&#10;Popis byl vytvořen automaticky">
            <a:extLst>
              <a:ext uri="{FF2B5EF4-FFF2-40B4-BE49-F238E27FC236}">
                <a16:creationId xmlns:a16="http://schemas.microsoft.com/office/drawing/2014/main" id="{72A4B1DC-C466-4102-9D41-3D14AA17A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235" y="1226350"/>
            <a:ext cx="4458787" cy="3344090"/>
          </a:xfrm>
        </p:spPr>
      </p:pic>
      <p:pic>
        <p:nvPicPr>
          <p:cNvPr id="9" name="Obrázek 8" descr="Obsah obrázku lednička, fotka, dveře, zakryté&#10;&#10;Popis byl vytvořen automaticky">
            <a:extLst>
              <a:ext uri="{FF2B5EF4-FFF2-40B4-BE49-F238E27FC236}">
                <a16:creationId xmlns:a16="http://schemas.microsoft.com/office/drawing/2014/main" id="{5B488DDD-B9C2-4763-95A8-665B1FCE8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05450" y="378821"/>
            <a:ext cx="5207727" cy="3905795"/>
          </a:xfrm>
          <a:prstGeom prst="rect">
            <a:avLst/>
          </a:prstGeom>
        </p:spPr>
      </p:pic>
      <p:pic>
        <p:nvPicPr>
          <p:cNvPr id="7" name="Obrázek 6" descr="Obsah obrázku interiér, bílá, kuchyně, místnost&#10;&#10;Popis byl vytvořen automaticky">
            <a:extLst>
              <a:ext uri="{FF2B5EF4-FFF2-40B4-BE49-F238E27FC236}">
                <a16:creationId xmlns:a16="http://schemas.microsoft.com/office/drawing/2014/main" id="{5A8030C9-0F5C-4172-BBB2-4551FF144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54" y="3285309"/>
            <a:ext cx="4258492" cy="31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2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64836-503D-4F8F-BF18-5B69F4DE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Modern Love" panose="04090805081005020601" pitchFamily="82" charset="0"/>
              </a:rPr>
              <a:t>Bornehaven</a:t>
            </a:r>
            <a:r>
              <a:rPr lang="cs-CZ" dirty="0">
                <a:latin typeface="Modern Love" panose="04090805081005020601" pitchFamily="82" charset="0"/>
              </a:rPr>
              <a:t> </a:t>
            </a:r>
            <a:r>
              <a:rPr lang="cs-CZ" dirty="0" err="1">
                <a:latin typeface="Modern Love" panose="04090805081005020601" pitchFamily="82" charset="0"/>
              </a:rPr>
              <a:t>Sonderholm</a:t>
            </a:r>
            <a:r>
              <a:rPr lang="cs-CZ" dirty="0">
                <a:latin typeface="Modern Love" panose="04090805081005020601" pitchFamily="82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157DB9-94F7-4A9F-860E-A03511554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Univerzitní školka, ve které se nachází 45 dětí, z toho 1 dítě s OMJ (hovořící španělsky).</a:t>
            </a:r>
          </a:p>
          <a:p>
            <a:r>
              <a:rPr lang="cs-CZ" sz="2400" dirty="0"/>
              <a:t>Školka je rozdělená do </a:t>
            </a:r>
            <a:r>
              <a:rPr lang="cs-CZ" sz="2400" dirty="0" smtClean="0"/>
              <a:t>3 </a:t>
            </a:r>
            <a:r>
              <a:rPr lang="cs-CZ" sz="2400" dirty="0"/>
              <a:t>tříd, které se jmenují podle </a:t>
            </a:r>
            <a:r>
              <a:rPr lang="cs-CZ" sz="2400" dirty="0" smtClean="0"/>
              <a:t>barev: </a:t>
            </a:r>
            <a:r>
              <a:rPr lang="cs-CZ" sz="2400" dirty="0"/>
              <a:t>žlutá modrá a </a:t>
            </a:r>
            <a:r>
              <a:rPr lang="cs-CZ" sz="2400" dirty="0" smtClean="0"/>
              <a:t>zelená.</a:t>
            </a:r>
            <a:endParaRPr lang="cs-CZ" sz="2400" dirty="0"/>
          </a:p>
          <a:p>
            <a:r>
              <a:rPr lang="cs-CZ" sz="2400" dirty="0"/>
              <a:t>V mateřské škole využívají primárně písmena a slova. </a:t>
            </a:r>
          </a:p>
          <a:p>
            <a:r>
              <a:rPr lang="cs-CZ" sz="2400" dirty="0"/>
              <a:t>Každé dítě při vstupu do MŠ podstoupí jazykový test, podle kterého se s dítětem následně pracuje. </a:t>
            </a:r>
          </a:p>
          <a:p>
            <a:r>
              <a:rPr lang="cs-CZ" sz="2400" dirty="0"/>
              <a:t>Mateřská školka si zakládá na důvěře a pomoci mezi pedagogem a rodičem. </a:t>
            </a:r>
          </a:p>
        </p:txBody>
      </p:sp>
    </p:spTree>
    <p:extLst>
      <p:ext uri="{BB962C8B-B14F-4D97-AF65-F5344CB8AC3E}">
        <p14:creationId xmlns:p14="http://schemas.microsoft.com/office/powerpoint/2010/main" val="153590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exteriér, budova, sníh, stopa&#10;&#10;Popis byl vytvořen automaticky">
            <a:extLst>
              <a:ext uri="{FF2B5EF4-FFF2-40B4-BE49-F238E27FC236}">
                <a16:creationId xmlns:a16="http://schemas.microsoft.com/office/drawing/2014/main" id="{E586C1AF-7506-4138-844C-617D931F8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827" y="1418547"/>
            <a:ext cx="5718269" cy="4288702"/>
          </a:xfrm>
          <a:prstGeom prst="rect">
            <a:avLst/>
          </a:prstGeom>
        </p:spPr>
      </p:pic>
      <p:pic>
        <p:nvPicPr>
          <p:cNvPr id="7" name="Obrázek 6" descr="Obsah obrázku zakryté, skupina, mnoho, souprava&#10;&#10;Popis byl vytvořen automaticky">
            <a:extLst>
              <a:ext uri="{FF2B5EF4-FFF2-40B4-BE49-F238E27FC236}">
                <a16:creationId xmlns:a16="http://schemas.microsoft.com/office/drawing/2014/main" id="{F3061285-6329-4414-8470-332934963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5" y="703763"/>
            <a:ext cx="3764279" cy="2823209"/>
          </a:xfrm>
          <a:prstGeom prst="rect">
            <a:avLst/>
          </a:prstGeom>
        </p:spPr>
      </p:pic>
      <p:pic>
        <p:nvPicPr>
          <p:cNvPr id="9" name="Obrázek 8" descr="Obsah obrázku interiér, místnost, stůl, police&#10;&#10;Popis byl vytvořen automaticky">
            <a:extLst>
              <a:ext uri="{FF2B5EF4-FFF2-40B4-BE49-F238E27FC236}">
                <a16:creationId xmlns:a16="http://schemas.microsoft.com/office/drawing/2014/main" id="{9EAA85F4-4861-43A9-9F68-8E38708B1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5" y="3657601"/>
            <a:ext cx="3638008" cy="27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1B1C86-E989-41D3-AAF5-ED148504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Modern Love" panose="04090805081005020601" pitchFamily="82" charset="0"/>
              </a:rPr>
              <a:t>Bornehaven</a:t>
            </a:r>
            <a:r>
              <a:rPr lang="cs-CZ" dirty="0">
                <a:latin typeface="Modern Love" panose="04090805081005020601" pitchFamily="82" charset="0"/>
              </a:rPr>
              <a:t> </a:t>
            </a:r>
            <a:r>
              <a:rPr lang="cs-CZ" dirty="0" err="1">
                <a:latin typeface="Modern Love" panose="04090805081005020601" pitchFamily="82" charset="0"/>
              </a:rPr>
              <a:t>Stjernedrys</a:t>
            </a:r>
            <a:endParaRPr lang="cs-CZ" dirty="0">
              <a:latin typeface="Modern Love" panose="04090805081005020601" pitchFamily="8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F601BA-A4F6-4791-9DBC-EC3B2D6CC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 této školce se nachází 35 dětí rozdělených do tří skupin.</a:t>
            </a:r>
          </a:p>
          <a:p>
            <a:r>
              <a:rPr lang="cs-CZ" sz="2400" dirty="0"/>
              <a:t>Školka je zaměřená především na jazyk a motoriku, jelikož se ve školce nachází více jak 80% dětí s OMJ.</a:t>
            </a:r>
          </a:p>
          <a:p>
            <a:r>
              <a:rPr lang="cs-CZ" sz="2400" dirty="0"/>
              <a:t>Většina dětí má nárok na získání jazykového asistenta</a:t>
            </a:r>
          </a:p>
          <a:p>
            <a:r>
              <a:rPr lang="cs-CZ" sz="2400" dirty="0"/>
              <a:t>Ve školce se pracuje hlavně s obrázky. Většina dětí se v této školce poprvé setká s dánštinou. </a:t>
            </a:r>
          </a:p>
          <a:p>
            <a:r>
              <a:rPr lang="cs-CZ" sz="2400" dirty="0"/>
              <a:t>Zapojení rodičů do vzdělávání dětí je ztížené, kvůli jazykové bariéře mezi rodiči a pedagogy. </a:t>
            </a:r>
          </a:p>
        </p:txBody>
      </p:sp>
    </p:spTree>
    <p:extLst>
      <p:ext uri="{BB962C8B-B14F-4D97-AF65-F5344CB8AC3E}">
        <p14:creationId xmlns:p14="http://schemas.microsoft.com/office/powerpoint/2010/main" val="40410613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558</Words>
  <Application>Microsoft Office PowerPoint</Application>
  <PresentationFormat>Širokoúhlá obrazovka</PresentationFormat>
  <Paragraphs>46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Modern Love</vt:lpstr>
      <vt:lpstr>Times New Roman</vt:lpstr>
      <vt:lpstr>Motiv Office</vt:lpstr>
      <vt:lpstr>       Stáž Dánsko Aalborg 26.-29.1. 2020</vt:lpstr>
      <vt:lpstr>Základní principy dánského edukačního systému </vt:lpstr>
      <vt:lpstr>Personál dánské školky </vt:lpstr>
      <vt:lpstr>Kurikulum</vt:lpstr>
      <vt:lpstr>Bornehaven Bavnebakken</vt:lpstr>
      <vt:lpstr>Prezentace aplikace PowerPoint</vt:lpstr>
      <vt:lpstr>Bornehaven Sonderholm </vt:lpstr>
      <vt:lpstr>Prezentace aplikace PowerPoint</vt:lpstr>
      <vt:lpstr>Bornehaven Stjernedrys</vt:lpstr>
      <vt:lpstr>Prezentace aplikace PowerPoint</vt:lpstr>
      <vt:lpstr>Přínos pro naši praxi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Dánsko 26.-29.1. 2020</dc:title>
  <dc:creator>Nikola Kuncová</dc:creator>
  <cp:lastModifiedBy>MS Blatenská</cp:lastModifiedBy>
  <cp:revision>15</cp:revision>
  <dcterms:created xsi:type="dcterms:W3CDTF">2020-05-28T17:53:35Z</dcterms:created>
  <dcterms:modified xsi:type="dcterms:W3CDTF">2020-05-29T07:38:20Z</dcterms:modified>
</cp:coreProperties>
</file>