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E4FE4D-E035-42E2-A666-D33AD1A168C5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7AC9D3-8AF2-443D-B378-83174E9AD49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STÁŽ  FINSKO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19.  5.   –  23. 5. 2019 </a:t>
            </a:r>
          </a:p>
          <a:p>
            <a:endParaRPr lang="cs-CZ" dirty="0" smtClean="0"/>
          </a:p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716016" y="387896"/>
            <a:ext cx="3609975" cy="609600"/>
            <a:chOff x="8493248" y="29346"/>
            <a:chExt cx="3609975" cy="60960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  <p:pic>
        <p:nvPicPr>
          <p:cNvPr id="1026" name="Picture 2" descr="VÃ½sledek obrÃ¡zku pro finskÃ¡ vla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483496" cy="196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55478"/>
            <a:ext cx="3620344" cy="194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799" y="4058350"/>
            <a:ext cx="2880322" cy="162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05" y="3428999"/>
            <a:ext cx="4988123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900" dirty="0" smtClean="0"/>
              <a:t>REŽIM </a:t>
            </a:r>
            <a:r>
              <a:rPr lang="cs-CZ" sz="4900" dirty="0"/>
              <a:t>DNE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Provoz cca 6,30-17,30    </a:t>
            </a:r>
          </a:p>
          <a:p>
            <a:pPr marL="0" indent="0">
              <a:buNone/>
            </a:pPr>
            <a:r>
              <a:rPr lang="cs-CZ" sz="1600" b="1" dirty="0" smtClean="0"/>
              <a:t>       6,30 </a:t>
            </a:r>
            <a:r>
              <a:rPr lang="cs-CZ" sz="1600" b="1" dirty="0"/>
              <a:t>– 8,00 – volné hry dětí, svačina </a:t>
            </a:r>
          </a:p>
          <a:p>
            <a:pPr marL="0" indent="0">
              <a:buNone/>
            </a:pPr>
            <a:r>
              <a:rPr lang="cs-CZ" sz="1600" b="1" dirty="0" smtClean="0"/>
              <a:t>       8,00 </a:t>
            </a:r>
            <a:r>
              <a:rPr lang="cs-CZ" sz="1600" b="1" dirty="0"/>
              <a:t>– 10,30 – pobyt venku </a:t>
            </a:r>
          </a:p>
          <a:p>
            <a:endParaRPr lang="cs-CZ" sz="1600" dirty="0"/>
          </a:p>
          <a:p>
            <a:r>
              <a:rPr lang="cs-CZ" sz="1600" dirty="0"/>
              <a:t>Ranní scházení před budovou na školní zahradě, rodiče nechodí do šaten, děti předávají učitelkám venku, komunikují přes mobilní aplikaci </a:t>
            </a:r>
          </a:p>
          <a:p>
            <a:pPr marL="0" indent="0">
              <a:buNone/>
            </a:pPr>
            <a:r>
              <a:rPr lang="cs-CZ" sz="1600" dirty="0" smtClean="0"/>
              <a:t>       </a:t>
            </a:r>
            <a:r>
              <a:rPr lang="cs-CZ" sz="1600" b="1" dirty="0" smtClean="0"/>
              <a:t>Do </a:t>
            </a:r>
            <a:r>
              <a:rPr lang="cs-CZ" sz="1600" b="1" dirty="0"/>
              <a:t>11,30 „řízená činnost“, volné hry dětí </a:t>
            </a:r>
          </a:p>
          <a:p>
            <a:pPr marL="0" indent="0">
              <a:buNone/>
            </a:pPr>
            <a:r>
              <a:rPr lang="cs-CZ" sz="1600" dirty="0" smtClean="0"/>
              <a:t>       Oběd </a:t>
            </a:r>
            <a:r>
              <a:rPr lang="cs-CZ" sz="1600" dirty="0"/>
              <a:t>– jídlo se dováží ze základní školy, předškoláci obědvají v ZŠ </a:t>
            </a:r>
          </a:p>
          <a:p>
            <a:endParaRPr lang="cs-CZ" sz="1600" dirty="0"/>
          </a:p>
          <a:p>
            <a:r>
              <a:rPr lang="cs-CZ" sz="1600" b="1" dirty="0"/>
              <a:t>12,00-14,00 – odpočinek u mladších dětí na lehátkách, předškoláci klidové činnosti, pobyt venku </a:t>
            </a:r>
          </a:p>
          <a:p>
            <a:pPr marL="0" indent="0">
              <a:buNone/>
            </a:pPr>
            <a:r>
              <a:rPr lang="cs-CZ" sz="1600" b="1" dirty="0" smtClean="0"/>
              <a:t>      14,30-17,30 </a:t>
            </a:r>
            <a:r>
              <a:rPr lang="cs-CZ" sz="1600" b="1" dirty="0"/>
              <a:t>– svačina -pobyt dětí venku  </a:t>
            </a:r>
          </a:p>
          <a:p>
            <a:pPr marL="0" indent="0">
              <a:buNone/>
            </a:pPr>
            <a:r>
              <a:rPr lang="cs-CZ" sz="1600" dirty="0" smtClean="0"/>
              <a:t>       Ven </a:t>
            </a:r>
            <a:r>
              <a:rPr lang="cs-CZ" sz="1600" dirty="0"/>
              <a:t>se chodí za každého počasí do -30 c – děti vhodně oblečené </a:t>
            </a:r>
          </a:p>
          <a:p>
            <a:endParaRPr lang="cs-CZ" sz="1600" dirty="0"/>
          </a:p>
          <a:p>
            <a:r>
              <a:rPr lang="cs-CZ" sz="1600" dirty="0"/>
              <a:t> Na zahradě pískoviště, průlezky a další dětské zařízení pro rozvoj psychomotorických kompetencí dětí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550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 </a:t>
            </a:r>
            <a:r>
              <a:rPr lang="cs-CZ" sz="4900" dirty="0"/>
              <a:t>CO</a:t>
            </a:r>
            <a:r>
              <a:rPr lang="cs-CZ" dirty="0"/>
              <a:t> SE KLADE DŮRAZ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Úzká spolupráce s rodinou </a:t>
            </a:r>
            <a:r>
              <a:rPr lang="cs-CZ" sz="1600" dirty="0"/>
              <a:t>– podpora inkluze dětí s OMJ 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Týmová spolupráce škol </a:t>
            </a:r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/>
              <a:t>Velká podpora individuality, speciální pedagogové, terapeuti </a:t>
            </a:r>
          </a:p>
          <a:p>
            <a:endParaRPr lang="cs-CZ" sz="1600" b="1" dirty="0"/>
          </a:p>
          <a:p>
            <a:endParaRPr lang="cs-CZ" sz="1600" dirty="0"/>
          </a:p>
          <a:p>
            <a:r>
              <a:rPr lang="cs-CZ" sz="1600" b="1" dirty="0"/>
              <a:t>Dostatek volnosti, </a:t>
            </a:r>
            <a:r>
              <a:rPr lang="cs-CZ" sz="1600" b="1" dirty="0" smtClean="0"/>
              <a:t>přizpůsobení podmínek </a:t>
            </a:r>
            <a:r>
              <a:rPr lang="cs-CZ" sz="1600" b="1" dirty="0"/>
              <a:t>aktuálním potřebám dítěte </a:t>
            </a:r>
          </a:p>
          <a:p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Pozitivní životní postoj, podpora vlastní iniciativy dítěte ve všech činnostech</a:t>
            </a:r>
          </a:p>
          <a:p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7922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692696"/>
            <a:ext cx="8971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PŘÍNOS PRO ŠKOLKU</a:t>
            </a:r>
            <a:endParaRPr lang="cs-CZ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cs-CZ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Finská předškolní pedagogika je velmi podobná našemu systému vzdělávání. Získaly jsme poznatky, jak lépe pracovat s dětmi s OMJ. Základním znakem práce</a:t>
            </a:r>
          </a:p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dětmi je každodenní využívání znakové řeči a používání nejrůznějších piktogramů. Využívání piktogramů, každodenní vizualizace číslic, geometrických tvarů a symbolů, bychom rády využily i v naší MŠ. V souladu s naším vzdělávacím programem se více zaměříme i na zkvalitnění pobytu dětí venku, rozvoj pohybových dovedností, polytechnickou i environmentální výchovu.</a:t>
            </a:r>
            <a:endParaRPr lang="cs-CZ" sz="4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pozornost.</a:t>
            </a:r>
            <a:endParaRPr lang="cs-CZ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148064" y="5661248"/>
            <a:ext cx="3609975" cy="609600"/>
            <a:chOff x="8493248" y="29346"/>
            <a:chExt cx="3609975" cy="6096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872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 KITEE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Město ve východním Finsku – region Severní </a:t>
            </a:r>
            <a:r>
              <a:rPr lang="cs-CZ" sz="1600" dirty="0" err="1" smtClean="0"/>
              <a:t>Karálie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lnSpc>
                <a:spcPct val="110000"/>
              </a:lnSpc>
            </a:pPr>
            <a:r>
              <a:rPr lang="cs-CZ" sz="1600" dirty="0" smtClean="0"/>
              <a:t>Počet obyvatel je zhruba 10000 </a:t>
            </a:r>
          </a:p>
          <a:p>
            <a:pPr>
              <a:lnSpc>
                <a:spcPct val="110000"/>
              </a:lnSpc>
            </a:pPr>
            <a:endParaRPr lang="cs-CZ" sz="1600" dirty="0" smtClean="0"/>
          </a:p>
          <a:p>
            <a:pPr>
              <a:lnSpc>
                <a:spcPct val="110000"/>
              </a:lnSpc>
            </a:pPr>
            <a:r>
              <a:rPr lang="cs-CZ" sz="1600" dirty="0" smtClean="0"/>
              <a:t>Finská republika je severská země v severovýchodní Evropě.  Země má 5,5 milionu obyvatel, je osmou největší zemí v Evropě. </a:t>
            </a:r>
          </a:p>
          <a:p>
            <a:pPr marL="0" indent="0">
              <a:buNone/>
            </a:pPr>
            <a:r>
              <a:rPr lang="cs-CZ" sz="1600" b="1" dirty="0" smtClean="0"/>
              <a:t>Navštívili jsme: </a:t>
            </a:r>
          </a:p>
          <a:p>
            <a:pPr marL="0" indent="0">
              <a:buNone/>
            </a:pPr>
            <a:r>
              <a:rPr lang="cs-CZ" sz="1600" u="sng" dirty="0" err="1" smtClean="0"/>
              <a:t>Kieppi</a:t>
            </a:r>
            <a:r>
              <a:rPr lang="cs-CZ" sz="1600" u="sng" dirty="0" smtClean="0"/>
              <a:t> </a:t>
            </a:r>
            <a:r>
              <a:rPr lang="cs-CZ" sz="1600" u="sng" dirty="0" err="1" smtClean="0"/>
              <a:t>Päiväkoti</a:t>
            </a:r>
            <a:r>
              <a:rPr lang="cs-CZ" sz="1600" u="sng" dirty="0" smtClean="0"/>
              <a:t> </a:t>
            </a:r>
            <a:r>
              <a:rPr lang="cs-CZ" sz="1600" dirty="0" smtClean="0"/>
              <a:t>(mateřská škola),  </a:t>
            </a:r>
            <a:r>
              <a:rPr lang="cs-CZ" sz="1600" u="sng" dirty="0" err="1" smtClean="0"/>
              <a:t>Arpen</a:t>
            </a:r>
            <a:r>
              <a:rPr lang="cs-CZ" sz="1600" u="sng" dirty="0" smtClean="0"/>
              <a:t> Koulu </a:t>
            </a:r>
            <a:r>
              <a:rPr lang="cs-CZ" sz="1600" dirty="0" smtClean="0"/>
              <a:t>(základní škola s přípravkou), </a:t>
            </a:r>
            <a:r>
              <a:rPr lang="cs-CZ" sz="1600" u="sng" dirty="0" err="1" smtClean="0"/>
              <a:t>Siilinpiilon</a:t>
            </a:r>
            <a:r>
              <a:rPr lang="cs-CZ" sz="1600" u="sng" dirty="0" smtClean="0"/>
              <a:t> </a:t>
            </a:r>
            <a:r>
              <a:rPr lang="cs-CZ" sz="1600" u="sng" dirty="0" err="1" smtClean="0"/>
              <a:t>Päiväkoti</a:t>
            </a:r>
            <a:r>
              <a:rPr lang="cs-CZ" sz="1600" u="sng" dirty="0" smtClean="0"/>
              <a:t> </a:t>
            </a:r>
            <a:r>
              <a:rPr lang="cs-CZ" sz="1600" dirty="0" smtClean="0"/>
              <a:t>(soukromá mateřská škola)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0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FINSKÝ VZDĚLÁVACÍ SYSTÉM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Mateřská škola:    od 1 do  5 let </a:t>
            </a:r>
          </a:p>
          <a:p>
            <a:endParaRPr lang="cs-CZ" sz="1600" dirty="0" smtClean="0"/>
          </a:p>
          <a:p>
            <a:r>
              <a:rPr lang="cs-CZ" sz="1600" dirty="0" smtClean="0"/>
              <a:t>Předškolní třída:   od 6 let </a:t>
            </a:r>
          </a:p>
          <a:p>
            <a:endParaRPr lang="cs-CZ" sz="1600" dirty="0" smtClean="0"/>
          </a:p>
          <a:p>
            <a:r>
              <a:rPr lang="cs-CZ" sz="1600" dirty="0" smtClean="0"/>
              <a:t>Základní škola:    od 7 let </a:t>
            </a:r>
          </a:p>
          <a:p>
            <a:endParaRPr lang="cs-CZ" sz="1600" dirty="0" smtClean="0"/>
          </a:p>
          <a:p>
            <a:r>
              <a:rPr lang="cs-CZ" sz="1600" dirty="0" smtClean="0"/>
              <a:t>Střední škola:     od 16 let </a:t>
            </a:r>
          </a:p>
          <a:p>
            <a:endParaRPr lang="cs-CZ" sz="1600" dirty="0" smtClean="0"/>
          </a:p>
          <a:p>
            <a:r>
              <a:rPr lang="cs-CZ" sz="1600" dirty="0" smtClean="0"/>
              <a:t>Vysoká škola:      od 20 let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90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PŘEDŠKOLNÍ VZDĚLÁVÁNÍ VE FINSKU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b="1" dirty="0" smtClean="0"/>
              <a:t>Ve Finsku má podle školského zákona každé dítě nárok na bezplatné u předškolní vzdělávání, které začíná rok před povinnou školní docházkou, je dobrovolné </a:t>
            </a:r>
          </a:p>
          <a:p>
            <a:pPr marL="0" indent="0">
              <a:buNone/>
            </a:pPr>
            <a:r>
              <a:rPr lang="cs-CZ" sz="1600" dirty="0" smtClean="0"/>
              <a:t>Mateřské školy zřizuje obec nebo soukromá osoba </a:t>
            </a:r>
          </a:p>
          <a:p>
            <a:pPr marL="0" indent="0">
              <a:buNone/>
            </a:pPr>
            <a:r>
              <a:rPr lang="cs-CZ" sz="1600" dirty="0" smtClean="0"/>
              <a:t>         </a:t>
            </a:r>
            <a:r>
              <a:rPr lang="cs-CZ" sz="1600" b="1" dirty="0" smtClean="0"/>
              <a:t>Pedagogové musí mít vysokoškolské vzdělání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Pedagogická činnost není rozdělena na přímou a nepřímou, celý úvazek </a:t>
            </a:r>
          </a:p>
          <a:p>
            <a:pPr marL="0" indent="0">
              <a:buNone/>
            </a:pPr>
            <a:r>
              <a:rPr lang="cs-CZ" sz="1600" dirty="0" smtClean="0"/>
              <a:t>         je 38,5 hodin/týden.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cs-CZ" sz="1600" b="1" dirty="0" smtClean="0"/>
              <a:t>V jedné třídě pracuje pedagog, asistent pedagoga a pomocný asistent </a:t>
            </a:r>
          </a:p>
          <a:p>
            <a:pPr marL="0" indent="0">
              <a:buNone/>
            </a:pPr>
            <a:r>
              <a:rPr lang="cs-CZ" sz="1600" dirty="0" smtClean="0"/>
              <a:t>Počet zapsaných dětí je cca 24, škola může využívat speciálního pedagoga, psychologa, který je přímo zaměstnán ve škole, případně pravidelně dochází na návštěvy </a:t>
            </a:r>
          </a:p>
          <a:p>
            <a:pPr marL="0" indent="0">
              <a:buNone/>
            </a:pPr>
            <a:r>
              <a:rPr lang="cs-CZ" sz="1600" b="1" dirty="0" smtClean="0"/>
              <a:t>V soukromé škole je možné vybírat finance přímo od rodičů, zbytek dorovnává město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Předškolní vzdělávání je založeno na znalostech, dovednostech                                   a  zkušenostech dětí </a:t>
            </a:r>
          </a:p>
          <a:p>
            <a:pPr marL="0" indent="0">
              <a:buNone/>
            </a:pPr>
            <a:r>
              <a:rPr lang="cs-CZ" sz="1600" b="1" dirty="0" smtClean="0"/>
              <a:t>V této oblasti nejčastěji děti s OMJ z Ruska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820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sz="4400" dirty="0" smtClean="0"/>
              <a:t>NÁVŠTĚVA V MATEŘSKÉ ŠKOLE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b="1" dirty="0" smtClean="0"/>
              <a:t>Počet zapsaných dětí v jedné třídě 23, ve druhé třídě 14 </a:t>
            </a:r>
          </a:p>
          <a:p>
            <a:pPr marL="0" indent="0"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   Provoz školy 24 hodin </a:t>
            </a:r>
          </a:p>
          <a:p>
            <a:pPr marL="0" indent="0">
              <a:buNone/>
            </a:pPr>
            <a:r>
              <a:rPr lang="cs-CZ" sz="1600" dirty="0" smtClean="0"/>
              <a:t>Děti jsou rozděleny podle věku do menších skupin </a:t>
            </a:r>
          </a:p>
          <a:p>
            <a:pPr marL="0" indent="0">
              <a:buNone/>
            </a:pPr>
            <a:r>
              <a:rPr lang="cs-CZ" sz="1600" b="1" dirty="0"/>
              <a:t>D</a:t>
            </a:r>
            <a:r>
              <a:rPr lang="cs-CZ" sz="1600" b="1" dirty="0" smtClean="0"/>
              <a:t>ěti s OMJ jsou přirozeně začleňovány do kolektivu, podpora-znakování, nápodoba. Pomoc rodičům s finským jazykem (kurzy, tlumočník), hradí se z rozpočtu školy </a:t>
            </a:r>
          </a:p>
          <a:p>
            <a:pPr marL="0" indent="0">
              <a:buNone/>
            </a:pPr>
            <a:r>
              <a:rPr lang="cs-CZ" sz="1600" dirty="0" smtClean="0"/>
              <a:t>Na jednoho dospělého připadá osm dětí, ve třídě pracuje učitel asistent pedagoga, pomocný asistent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</a:t>
            </a:r>
            <a:r>
              <a:rPr lang="cs-CZ" sz="1600" b="1" dirty="0" smtClean="0"/>
              <a:t>Aktivity školy-plavání, divadlo, bruslení, vycházky, logopedie </a:t>
            </a:r>
          </a:p>
          <a:p>
            <a:pPr marL="0" indent="0">
              <a:buNone/>
            </a:pPr>
            <a:r>
              <a:rPr lang="cs-CZ" sz="1600" dirty="0" smtClean="0"/>
              <a:t>Spolupráce s rodiči – rodina dítěte při nástupu do MŠ sepisuje plán činností, na konci roku hodnocení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cs-CZ" sz="1600" b="1" dirty="0" smtClean="0"/>
              <a:t>Společné akce s rodiči – slavnosti, karneval… </a:t>
            </a:r>
          </a:p>
          <a:p>
            <a:pPr marL="0" indent="0">
              <a:buNone/>
            </a:pPr>
            <a:r>
              <a:rPr lang="cs-CZ" sz="1600" dirty="0" smtClean="0"/>
              <a:t>Projekty na poznávání jazyka a kultur z jiných zemí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Program “Pozitivní pedagogika” – piktogramy – symbol vrána 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 Práce s emocemi – jak se dítě cítí –podpora - empatie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886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63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8" name="Picture 4" descr="C:\Users\sborovna\AppData\Local\Microsoft\Windows\Temporary Internet Files\Content.IE5\J2CGEOLG\20190520_083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3237286" cy="18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borovna\AppData\Local\Microsoft\Windows\Temporary Internet Files\Content.IE5\HC1XY0QY\20190520_081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0" y="620688"/>
            <a:ext cx="1740750" cy="28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borovna\AppData\Local\Microsoft\Windows\Temporary Internet Files\Content.IE5\RDN6CF6H\20190520_081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32271"/>
            <a:ext cx="3909555" cy="24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5" y="3432271"/>
            <a:ext cx="3624056" cy="24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2103"/>
            <a:ext cx="3245615" cy="18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NÁVŠTĚVA V SOUKROMÉ </a:t>
            </a:r>
            <a:r>
              <a:rPr lang="cs-CZ" sz="4900" dirty="0"/>
              <a:t>MATEŘSKÉ</a:t>
            </a:r>
            <a:r>
              <a:rPr lang="cs-CZ" dirty="0"/>
              <a:t> ŠKOLE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900" dirty="0" smtClean="0"/>
              <a:t>Stanovená </a:t>
            </a:r>
            <a:r>
              <a:rPr lang="cs-CZ" sz="2900" dirty="0"/>
              <a:t>stejná úplata za vzdělávání jako ve státní škole, platí čtyřletá smlouva s městem </a:t>
            </a:r>
          </a:p>
          <a:p>
            <a:endParaRPr lang="cs-CZ" sz="2900" dirty="0"/>
          </a:p>
          <a:p>
            <a:r>
              <a:rPr lang="cs-CZ" sz="2900" dirty="0"/>
              <a:t>Kapacita třídy 24 dětí, pokud je dítě mladší 3 let, snižuje se kapacita o dvě děti, aktuálně 21 dětí od 16 rodin </a:t>
            </a:r>
          </a:p>
          <a:p>
            <a:endParaRPr lang="cs-CZ" sz="2900" dirty="0"/>
          </a:p>
          <a:p>
            <a:r>
              <a:rPr lang="cs-CZ" sz="2900" dirty="0"/>
              <a:t>Ve třídě pracují dvě učitelky a tři asistentky se vzděláním </a:t>
            </a:r>
          </a:p>
          <a:p>
            <a:endParaRPr lang="cs-CZ" sz="2900" dirty="0"/>
          </a:p>
          <a:p>
            <a:r>
              <a:rPr lang="cs-CZ" sz="2900" dirty="0"/>
              <a:t>Provoz školy 6-18 hodin dle domluvy s rodiči </a:t>
            </a:r>
          </a:p>
          <a:p>
            <a:endParaRPr lang="cs-CZ" sz="2900" dirty="0"/>
          </a:p>
          <a:p>
            <a:r>
              <a:rPr lang="cs-CZ" sz="2900" dirty="0"/>
              <a:t>MŠ má ekologický program se zaměřením na přírodu a životní prostředí, pěstují si vlastní zeleninu </a:t>
            </a:r>
          </a:p>
          <a:p>
            <a:endParaRPr lang="cs-CZ" sz="2900" dirty="0"/>
          </a:p>
          <a:p>
            <a:r>
              <a:rPr lang="cs-CZ" sz="2900" dirty="0"/>
              <a:t>Výuka cílená na prožitek, dítě s OMJ integrováno skupinou dětí  </a:t>
            </a:r>
          </a:p>
          <a:p>
            <a:endParaRPr lang="cs-CZ" sz="2900" dirty="0"/>
          </a:p>
          <a:p>
            <a:r>
              <a:rPr lang="cs-CZ" sz="2900" dirty="0"/>
              <a:t> Symbolem školy ježek </a:t>
            </a:r>
          </a:p>
          <a:p>
            <a:endParaRPr lang="cs-CZ" sz="2900" dirty="0"/>
          </a:p>
          <a:p>
            <a:r>
              <a:rPr lang="cs-CZ" sz="2900" dirty="0"/>
              <a:t>Vlastní vzdělávací plán pro každé dítě – dotazník pro rodiče – jaké mají představy, v čem dítě vyniká, kde je potřeba vyšší podpora.  </a:t>
            </a:r>
          </a:p>
          <a:p>
            <a:endParaRPr lang="cs-CZ" sz="2900" dirty="0"/>
          </a:p>
          <a:p>
            <a:r>
              <a:rPr lang="cs-CZ" sz="2900" dirty="0"/>
              <a:t>Na školní zahradě dětské zařízení a prostory k volnému pohybu dětí</a:t>
            </a:r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4873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borovna\AppData\Local\Microsoft\Windows\Temporary Internet Files\Content.IE5\2IMBJ78X\20190522_081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7" y="1196752"/>
            <a:ext cx="40928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6" y="3717032"/>
            <a:ext cx="409281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08840"/>
            <a:ext cx="4071347" cy="22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717032"/>
            <a:ext cx="409281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sz="4400" dirty="0"/>
              <a:t>NÁVŠTĚVA</a:t>
            </a:r>
            <a:r>
              <a:rPr lang="cs-CZ" dirty="0"/>
              <a:t>  ZÁKLADNÍ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cs-CZ" sz="1600" dirty="0"/>
              <a:t>Návštěva  první třídy (matematika), šesté (angličtina), sedmé(zeměpis), osmé (rodinná výchova)  a deváté(hudební výchova) ,  OMJ především z Ruska </a:t>
            </a:r>
          </a:p>
          <a:p>
            <a:pPr marL="0" indent="0">
              <a:buNone/>
            </a:pPr>
            <a:r>
              <a:rPr lang="cs-CZ" sz="1600" dirty="0" smtClean="0"/>
              <a:t>       S </a:t>
            </a:r>
            <a:r>
              <a:rPr lang="cs-CZ" sz="1600" dirty="0"/>
              <a:t>dětmi pracuje pedagog, pomocný asistent -speciální pedagog </a:t>
            </a:r>
          </a:p>
          <a:p>
            <a:pPr marL="0" indent="0">
              <a:buNone/>
            </a:pPr>
            <a:r>
              <a:rPr lang="cs-CZ" sz="1600" dirty="0" smtClean="0"/>
              <a:t>      </a:t>
            </a:r>
            <a:r>
              <a:rPr lang="cs-CZ" sz="1600" b="1" dirty="0" smtClean="0"/>
              <a:t>Pracovní </a:t>
            </a:r>
            <a:r>
              <a:rPr lang="cs-CZ" sz="1600" b="1" dirty="0"/>
              <a:t>sešity – učebnice – piktogramy – projektová výuka, u dětí s </a:t>
            </a:r>
            <a:r>
              <a:rPr lang="cs-CZ" sz="1600" b="1" dirty="0" smtClean="0"/>
              <a:t>OMJ           znakování</a:t>
            </a:r>
            <a:r>
              <a:rPr lang="cs-CZ" sz="1600" b="1" dirty="0"/>
              <a:t>, vizualizace, nápodoba </a:t>
            </a:r>
          </a:p>
          <a:p>
            <a:pPr marL="0" indent="0">
              <a:buNone/>
            </a:pPr>
            <a:r>
              <a:rPr lang="cs-CZ" sz="1600" dirty="0" smtClean="0"/>
              <a:t>      </a:t>
            </a:r>
            <a:r>
              <a:rPr lang="cs-CZ" sz="1600" b="1" dirty="0" smtClean="0"/>
              <a:t>Velký </a:t>
            </a:r>
            <a:r>
              <a:rPr lang="cs-CZ" sz="1600" b="1" dirty="0"/>
              <a:t>důraz kladen na pobyt venku 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Úzká </a:t>
            </a:r>
            <a:r>
              <a:rPr lang="cs-CZ" sz="1600" dirty="0"/>
              <a:t>spolupráce s rodiči – podpora inkluze dětí s OMJ </a:t>
            </a:r>
          </a:p>
          <a:p>
            <a:endParaRPr lang="cs-CZ" sz="1600" dirty="0"/>
          </a:p>
          <a:p>
            <a:r>
              <a:rPr lang="cs-CZ" sz="1600" dirty="0"/>
              <a:t>Děti vedeny k samostatnému rozhodování a uvažování, učí se v souvislostech, převládá projektová výuka </a:t>
            </a:r>
          </a:p>
          <a:p>
            <a:pPr marL="0" indent="0">
              <a:buNone/>
            </a:pPr>
            <a:r>
              <a:rPr lang="cs-CZ" sz="1600" dirty="0" smtClean="0"/>
              <a:t>      Týmová </a:t>
            </a:r>
            <a:r>
              <a:rPr lang="cs-CZ" sz="1600" dirty="0"/>
              <a:t>spolupráce škol – není materiální rozdíl mezi školami </a:t>
            </a:r>
          </a:p>
          <a:p>
            <a:pPr marL="0" indent="0">
              <a:buNone/>
            </a:pPr>
            <a:r>
              <a:rPr lang="cs-CZ" sz="1600" dirty="0" smtClean="0"/>
              <a:t>       Rozvíjení </a:t>
            </a:r>
            <a:r>
              <a:rPr lang="cs-CZ" sz="1600" dirty="0"/>
              <a:t>materiální zručnosti v </a:t>
            </a:r>
            <a:r>
              <a:rPr lang="cs-CZ" sz="1600" dirty="0" smtClean="0"/>
              <a:t>nadstandardně  vybavených </a:t>
            </a:r>
            <a:r>
              <a:rPr lang="cs-CZ" sz="1600" dirty="0"/>
              <a:t>učebnách a dílnách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b="1" dirty="0" smtClean="0"/>
              <a:t>Volný </a:t>
            </a:r>
            <a:r>
              <a:rPr lang="cs-CZ" sz="1600" b="1" dirty="0"/>
              <a:t>čas o přestávkách je vyplňován pobytem venku, </a:t>
            </a:r>
          </a:p>
          <a:p>
            <a:pPr marL="0" indent="0">
              <a:buNone/>
            </a:pPr>
            <a:r>
              <a:rPr lang="cs-CZ" sz="1600" b="1" dirty="0" smtClean="0"/>
              <a:t>sportem</a:t>
            </a:r>
            <a:r>
              <a:rPr lang="cs-CZ" sz="1600" b="1" dirty="0"/>
              <a:t>, společné hry </a:t>
            </a:r>
          </a:p>
          <a:p>
            <a:pPr marL="0" indent="0">
              <a:buNone/>
            </a:pPr>
            <a:r>
              <a:rPr lang="cs-CZ" sz="1600" dirty="0" smtClean="0"/>
              <a:t>Pedagog </a:t>
            </a:r>
            <a:r>
              <a:rPr lang="cs-CZ" sz="1600" dirty="0"/>
              <a:t>podporuje integraci dítěte do skupiny, tedy jeho vztahy k ostatním dětem</a:t>
            </a:r>
          </a:p>
        </p:txBody>
      </p:sp>
    </p:spTree>
    <p:extLst>
      <p:ext uri="{BB962C8B-B14F-4D97-AF65-F5344CB8AC3E}">
        <p14:creationId xmlns:p14="http://schemas.microsoft.com/office/powerpoint/2010/main" val="16209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102</TotalTime>
  <Words>914</Words>
  <Application>Microsoft Office PowerPoint</Application>
  <PresentationFormat>Předvádění na obrazovce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Courier New</vt:lpstr>
      <vt:lpstr>Palatino Linotype</vt:lpstr>
      <vt:lpstr>Exekutivní</vt:lpstr>
      <vt:lpstr> STÁŽ  FINSKO </vt:lpstr>
      <vt:lpstr> KITEE</vt:lpstr>
      <vt:lpstr>FINSKÝ VZDĚLÁVACÍ SYSTÉM </vt:lpstr>
      <vt:lpstr>PŘEDŠKOLNÍ VZDĚLÁVÁNÍ VE FINSKU </vt:lpstr>
      <vt:lpstr> NÁVŠTĚVA V MATEŘSKÉ ŠKOLE</vt:lpstr>
      <vt:lpstr>Prezentace aplikace PowerPoint</vt:lpstr>
      <vt:lpstr>NÁVŠTĚVA V SOUKROMÉ MATEŘSKÉ ŠKOLE </vt:lpstr>
      <vt:lpstr>Prezentace aplikace PowerPoint</vt:lpstr>
      <vt:lpstr> NÁVŠTĚVA  ZÁKLADNÍ ŠKOLY</vt:lpstr>
      <vt:lpstr>Prezentace aplikace PowerPoint</vt:lpstr>
      <vt:lpstr>   REŽIM DNE </vt:lpstr>
      <vt:lpstr>NA CO SE KLADE DŮRAZ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 FINSKO</dc:title>
  <dc:creator>sborovna</dc:creator>
  <cp:lastModifiedBy>MS Blatenská</cp:lastModifiedBy>
  <cp:revision>13</cp:revision>
  <dcterms:created xsi:type="dcterms:W3CDTF">2019-05-28T11:01:14Z</dcterms:created>
  <dcterms:modified xsi:type="dcterms:W3CDTF">2019-08-26T07:26:06Z</dcterms:modified>
</cp:coreProperties>
</file>