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7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2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2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9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63" r:id="rId6"/>
    <p:sldLayoutId id="2147483859" r:id="rId7"/>
    <p:sldLayoutId id="2147483860" r:id="rId8"/>
    <p:sldLayoutId id="2147483861" r:id="rId9"/>
    <p:sldLayoutId id="2147483862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budova, exteriér, velké, hodiny&#10;&#10;Popis byl vytvořen automaticky">
            <a:extLst>
              <a:ext uri="{FF2B5EF4-FFF2-40B4-BE49-F238E27FC236}">
                <a16:creationId xmlns:a16="http://schemas.microsoft.com/office/drawing/2014/main" id="{BBDF5591-28D6-4770-85B2-39492913C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-1" y="2446986"/>
            <a:ext cx="5575517" cy="44110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F05B81-453B-4874-9238-22F9B9FD0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8765" y="2349975"/>
            <a:ext cx="7506418" cy="243637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Zahraniční stáž</a:t>
            </a:r>
            <a:b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/>
            </a:r>
            <a:b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Francie - </a:t>
            </a:r>
            <a:r>
              <a:rPr lang="cs-CZ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Montpellier</a:t>
            </a:r>
            <a: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 </a:t>
            </a:r>
            <a:b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cs-CZ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/>
            </a:r>
            <a:br>
              <a:rPr lang="cs-CZ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cs-CZ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8.-</a:t>
            </a:r>
            <a:r>
              <a:rPr lang="cs-CZ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12.3.2020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444626" y="391283"/>
            <a:ext cx="6284890" cy="1241738"/>
            <a:chOff x="8493248" y="29346"/>
            <a:chExt cx="3609975" cy="60960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795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4F92-C359-4D32-A508-911A1A53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51" y="539761"/>
            <a:ext cx="10422562" cy="1262405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 smtClean="0"/>
              <a:t>Předškolní </a:t>
            </a:r>
            <a:r>
              <a:rPr lang="cs-CZ" sz="3400" b="1" dirty="0"/>
              <a:t>vzdělávání ve Francii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269F8-9CB8-4051-8D59-5190D927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Věkové uspořádání v systému francouzského předškolního vzdělávání je od 0 do 3 let, kdy děti navštěvují </a:t>
            </a:r>
            <a:r>
              <a:rPr lang="cs-CZ" dirty="0" smtClean="0"/>
              <a:t>jesle </a:t>
            </a:r>
            <a:r>
              <a:rPr lang="cs-CZ" dirty="0"/>
              <a:t>a od 3 do 6 let pak navštěvují mateřskou školu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Předškolní vzdělávání není povinné, avšak Francouzi je vnímáno jako velmi důležité pro vývoj dítěte, proto mateřskou školu navštěvuje většina dětí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Mateřská dovolená ve Francii trvá maximálně 6 měsíců, po uplynutí této doby nastupují matky zpět do práce a děti do systému předškolního vzdělávání nebo se o ně starají chůvy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Třída je v mateřské škole naplněna </a:t>
            </a:r>
            <a:r>
              <a:rPr lang="cs-CZ" dirty="0" smtClean="0"/>
              <a:t>12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16</a:t>
            </a:r>
            <a:r>
              <a:rPr lang="cs-CZ" dirty="0" smtClean="0"/>
              <a:t> </a:t>
            </a:r>
            <a:r>
              <a:rPr lang="cs-CZ" dirty="0" smtClean="0"/>
              <a:t>dětmi, zpravidla se o ně starají dvě učitelky a pedagogická asistentka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Kvalifikovaná učitelka studuje celkem 5 let (jedná se o tříleté bakalářské studium a 2 roky praktických studií)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Výuka </a:t>
            </a:r>
            <a:r>
              <a:rPr lang="cs-CZ" dirty="0"/>
              <a:t>zde probíhá frontálně, aktivity jsou po celý den organizovány </a:t>
            </a:r>
            <a:r>
              <a:rPr lang="cs-CZ" dirty="0" smtClean="0"/>
              <a:t>učitelem.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Mimo </a:t>
            </a:r>
            <a:r>
              <a:rPr lang="cs-CZ" dirty="0"/>
              <a:t>pobytu </a:t>
            </a:r>
            <a:r>
              <a:rPr lang="cs-CZ" dirty="0" smtClean="0"/>
              <a:t>venku děti </a:t>
            </a:r>
            <a:r>
              <a:rPr lang="cs-CZ" dirty="0"/>
              <a:t>nemají žádný prostor pro volnou </a:t>
            </a:r>
            <a:r>
              <a:rPr lang="cs-CZ" dirty="0" smtClean="0"/>
              <a:t>hru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Hodnocení dětí zde probíhá formou „vysvědčení“, kde jsou děti slovně </a:t>
            </a:r>
            <a:r>
              <a:rPr lang="cs-CZ" dirty="0" smtClean="0"/>
              <a:t>hodnoceny, </a:t>
            </a:r>
            <a:r>
              <a:rPr lang="cs-CZ" dirty="0"/>
              <a:t>kam v jaké dovednosti dospěly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39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35CBB-03A3-4188-9940-1403166B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400" b="1" dirty="0"/>
              <a:t>Antonia International </a:t>
            </a:r>
            <a:r>
              <a:rPr lang="cs-CZ" sz="3400" b="1" dirty="0" err="1"/>
              <a:t>School</a:t>
            </a:r>
            <a:r>
              <a:rPr lang="cs-CZ" sz="3400" b="1" dirty="0"/>
              <a:t> – </a:t>
            </a:r>
            <a:r>
              <a:rPr lang="cs-CZ" sz="3400" b="1" dirty="0" err="1"/>
              <a:t>Montpellier</a:t>
            </a:r>
            <a:endParaRPr lang="cs-CZ" sz="34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8BA128-008C-4264-8EC4-48B009BF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9" y="2366131"/>
            <a:ext cx="10820057" cy="39312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Jedná se o soukromou mateřskou školu se zaměřením na začlenění cizinců do francouzské </a:t>
            </a:r>
          </a:p>
          <a:p>
            <a:pPr marL="0" indent="0">
              <a:buNone/>
            </a:pPr>
            <a:r>
              <a:rPr lang="cs-CZ" sz="1400" dirty="0"/>
              <a:t>      společnosti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Tuto mateřskou školu navštěvují děti 33 různých národností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Vyučují zde učitelé z 9 různých zemí světa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 Třídy jsou homogenní a v každé třídě je 12-16 dětí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Děti zde mají výuku jak ve francouzštině, tak v angličtině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J</a:t>
            </a:r>
            <a:r>
              <a:rPr lang="cs-CZ" sz="1400" dirty="0" smtClean="0"/>
              <a:t>iž </a:t>
            </a:r>
            <a:r>
              <a:rPr lang="cs-CZ" sz="1400" dirty="0"/>
              <a:t>v mateřské </a:t>
            </a:r>
            <a:r>
              <a:rPr lang="cs-CZ" sz="1400" dirty="0" smtClean="0"/>
              <a:t>škole </a:t>
            </a:r>
            <a:r>
              <a:rPr lang="cs-CZ" sz="1400" dirty="0"/>
              <a:t>je </a:t>
            </a:r>
            <a:r>
              <a:rPr lang="cs-CZ" sz="1400" dirty="0" smtClean="0"/>
              <a:t>kladen veliký důraz </a:t>
            </a:r>
            <a:r>
              <a:rPr lang="cs-CZ" sz="1400" dirty="0"/>
              <a:t>na čtení, psaní a </a:t>
            </a:r>
            <a:r>
              <a:rPr lang="cs-CZ" sz="1400" dirty="0" smtClean="0"/>
              <a:t>počítání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 I </a:t>
            </a:r>
            <a:r>
              <a:rPr lang="cs-CZ" sz="1400" dirty="0"/>
              <a:t>nejmenší </a:t>
            </a:r>
            <a:r>
              <a:rPr lang="cs-CZ" sz="1400" dirty="0" smtClean="0"/>
              <a:t>děti se zde </a:t>
            </a:r>
            <a:r>
              <a:rPr lang="cs-CZ" sz="1400" dirty="0"/>
              <a:t>učí poznávat čísla, </a:t>
            </a:r>
            <a:r>
              <a:rPr lang="cs-CZ" sz="1400" dirty="0" smtClean="0"/>
              <a:t>písmena, a trénují hláskování 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/>
              <a:t>Výuka je velmi zaměřena na práci s pracovními listy, každý den </a:t>
            </a:r>
            <a:r>
              <a:rPr lang="cs-CZ" sz="1400" dirty="0" smtClean="0"/>
              <a:t>dostanou všichni </a:t>
            </a:r>
            <a:r>
              <a:rPr lang="cs-CZ" sz="1400" dirty="0"/>
              <a:t>učitelé stejné pracovní listy a pak zaleží na každém učiteli, </a:t>
            </a:r>
            <a:r>
              <a:rPr lang="cs-CZ" sz="1400" dirty="0" smtClean="0"/>
              <a:t>jakým způsobem úkoly z pracovního listu přizpůsobí </a:t>
            </a:r>
            <a:r>
              <a:rPr lang="cs-CZ" sz="1400" dirty="0"/>
              <a:t>dané věkové </a:t>
            </a:r>
            <a:r>
              <a:rPr lang="cs-CZ" sz="1400" dirty="0" smtClean="0"/>
              <a:t>kategorii</a:t>
            </a:r>
            <a:endParaRPr lang="cs-CZ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 smtClean="0"/>
              <a:t>Vzdělávací program mají postaven na metodě smyslového učení </a:t>
            </a:r>
          </a:p>
        </p:txBody>
      </p:sp>
      <p:pic>
        <p:nvPicPr>
          <p:cNvPr id="1028" name="Picture 4" descr="École Internationale Antonia">
            <a:extLst>
              <a:ext uri="{FF2B5EF4-FFF2-40B4-BE49-F238E27FC236}">
                <a16:creationId xmlns:a16="http://schemas.microsoft.com/office/drawing/2014/main" id="{9B840AC3-D106-4602-8283-718A9D100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47" y="1399679"/>
            <a:ext cx="2857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8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zelená, stůl, vsedě&#10;&#10;Popis byl vytvořen automaticky">
            <a:extLst>
              <a:ext uri="{FF2B5EF4-FFF2-40B4-BE49-F238E27FC236}">
                <a16:creationId xmlns:a16="http://schemas.microsoft.com/office/drawing/2014/main" id="{2BB9F9C0-772D-4754-8C26-D271E9D4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2" r="-2" b="15001"/>
          <a:stretch/>
        </p:blipFill>
        <p:spPr>
          <a:xfrm>
            <a:off x="5764198" y="405692"/>
            <a:ext cx="6427801" cy="295929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Obrázek 6" descr="Obsah obrázku jídlo, stůl, talíř, interiér&#10;&#10;Popis byl vytvořen automaticky">
            <a:extLst>
              <a:ext uri="{FF2B5EF4-FFF2-40B4-BE49-F238E27FC236}">
                <a16:creationId xmlns:a16="http://schemas.microsoft.com/office/drawing/2014/main" id="{F64DBF9A-2F03-4E2F-9A6C-42A2ABEA8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9" r="-1" b="32632"/>
          <a:stretch/>
        </p:blipFill>
        <p:spPr>
          <a:xfrm>
            <a:off x="5764198" y="3493008"/>
            <a:ext cx="6427802" cy="295930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5" name="Freeform: Shape 2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Freeform: Shape 2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6A9DC0-A3AB-4454-A3FC-9B9953C0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800" b="1" dirty="0"/>
              <a:t>Práce s dětmi z pohledu specifik OMJ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4916D-07C8-4FBC-83F3-E84E03C2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98" y="2987525"/>
            <a:ext cx="4832803" cy="308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</a:t>
            </a:r>
            <a:r>
              <a:rPr lang="cs-CZ" sz="1500" dirty="0"/>
              <a:t>Velký důraz je v této mateřské škole kladen na kulturu, ze které dítě pochází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/>
              <a:t> Aby se děti cítily komfortněji a nebyly </a:t>
            </a:r>
            <a:r>
              <a:rPr lang="cs-CZ" sz="1500" dirty="0" smtClean="0"/>
              <a:t>vytrženy </a:t>
            </a:r>
            <a:r>
              <a:rPr lang="cs-CZ" sz="1500" dirty="0"/>
              <a:t>z toho, na co jsou zvyklé z domova, nosí si každé </a:t>
            </a:r>
            <a:r>
              <a:rPr lang="cs-CZ" sz="1500" dirty="0" smtClean="0"/>
              <a:t>dítě </a:t>
            </a:r>
            <a:r>
              <a:rPr lang="cs-CZ" sz="1500" dirty="0"/>
              <a:t>každý den své jídlo a jednou týdně si nosí své vlastní peřiny na odpolední </a:t>
            </a:r>
            <a:r>
              <a:rPr lang="cs-CZ" sz="1500" dirty="0" smtClean="0"/>
              <a:t>odpočinek</a:t>
            </a:r>
          </a:p>
          <a:p>
            <a:pPr mar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416991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interiér, lednička, kuchyně, stůl&#10;&#10;Popis byl vytvořen automaticky">
            <a:extLst>
              <a:ext uri="{FF2B5EF4-FFF2-40B4-BE49-F238E27FC236}">
                <a16:creationId xmlns:a16="http://schemas.microsoft.com/office/drawing/2014/main" id="{1AEEBEF9-F1A4-4C22-9E33-7A8A02D4E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9" r="-2" b="1675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8" name="Obrázek 7" descr="Obsah obrázku interiér, kuchyně, vsedě, malé&#10;&#10;Popis byl vytvořen automaticky">
            <a:extLst>
              <a:ext uri="{FF2B5EF4-FFF2-40B4-BE49-F238E27FC236}">
                <a16:creationId xmlns:a16="http://schemas.microsoft.com/office/drawing/2014/main" id="{DA0E03E6-844E-466F-9DD3-D10D77B71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r="-2" b="3649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E5040-4D11-4ABA-9B7A-F4D714E5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90" y="857303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/>
              <a:t>Práce s dětmi z pohledu specifik OMJ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8EC0F-1322-49F2-9532-5B7BA69B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500" dirty="0"/>
              <a:t>Ve školce pracuje mnoho pedagogů z jiné </a:t>
            </a:r>
            <a:r>
              <a:rPr lang="cs-CZ" sz="1500" dirty="0" smtClean="0"/>
              <a:t>kultury, </a:t>
            </a:r>
            <a:r>
              <a:rPr lang="cs-CZ" sz="1500" dirty="0"/>
              <a:t>až 9 různých národností učitelů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/>
              <a:t>Děti </a:t>
            </a:r>
            <a:r>
              <a:rPr lang="cs-CZ" sz="1500" dirty="0" smtClean="0"/>
              <a:t>docházejí </a:t>
            </a:r>
            <a:r>
              <a:rPr lang="cs-CZ" sz="1500" dirty="0"/>
              <a:t>po malých skupinkách na doučování z francouzštiny – učí se vždy celou jednu frázi, slovo po slově, jakmile se ji </a:t>
            </a:r>
            <a:r>
              <a:rPr lang="cs-CZ" sz="1500" dirty="0" smtClean="0"/>
              <a:t>naučí, snaží </a:t>
            </a:r>
            <a:r>
              <a:rPr lang="cs-CZ" sz="1500" dirty="0"/>
              <a:t>se ji začlenit do běžné komunikace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/>
              <a:t>Děti do systému předškolního vzdělávání  nastupují již v době, kdy ještě neumí ani mateřský jazyk, proto doučování využívají spíše děti starší, které se v nedávné době přistěhovaly do Francie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500" dirty="0"/>
              <a:t>Ve třídách jsou všude vyvěšeny piktogramy, na kterých jsou </a:t>
            </a:r>
            <a:r>
              <a:rPr lang="cs-CZ" sz="1500" dirty="0" smtClean="0"/>
              <a:t>vyobrazena </a:t>
            </a:r>
            <a:r>
              <a:rPr lang="cs-CZ" sz="1500" dirty="0"/>
              <a:t>malá, velká písmena a číslice, aby je měly děti stále na očích  </a:t>
            </a:r>
          </a:p>
        </p:txBody>
      </p:sp>
    </p:spTree>
    <p:extLst>
      <p:ext uri="{BB962C8B-B14F-4D97-AF65-F5344CB8AC3E}">
        <p14:creationId xmlns:p14="http://schemas.microsoft.com/office/powerpoint/2010/main" val="2653093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731" y="682581"/>
            <a:ext cx="4997003" cy="1223492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/>
              <a:t>Práce s dětmi z pohledu specifik OMJ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852" y="2305317"/>
            <a:ext cx="5022760" cy="413412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 třídách jsou děti v menším počtu, proto je zde větší prostor pro individuální práci s jednotlivými dětmi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 nejmenších dětí, kde jsou děti od 2 let, je učitelce k dispozici asistentka, která pomáhá </a:t>
            </a:r>
            <a:r>
              <a:rPr lang="cs-CZ" dirty="0" smtClean="0"/>
              <a:t>dětem, </a:t>
            </a:r>
            <a:r>
              <a:rPr lang="cs-CZ" dirty="0"/>
              <a:t>pokud </a:t>
            </a:r>
            <a:r>
              <a:rPr lang="cs-CZ" dirty="0" smtClean="0"/>
              <a:t>nerozumí, co </a:t>
            </a:r>
            <a:r>
              <a:rPr lang="cs-CZ" dirty="0"/>
              <a:t>učitelka říká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Prezentační </a:t>
            </a:r>
            <a:r>
              <a:rPr lang="cs-CZ" dirty="0"/>
              <a:t>dny, při kterých mají děti možnost přinést něco z </a:t>
            </a:r>
            <a:r>
              <a:rPr lang="cs-CZ" dirty="0" smtClean="0"/>
              <a:t>domova, </a:t>
            </a:r>
            <a:r>
              <a:rPr lang="cs-CZ" dirty="0"/>
              <a:t>např. při naší návštěvě bylo téma potravinová pyramida, děti měly možnost přinést nějakou potravinu z domova a ostatní děti mohly poznávat odlišnosti chutí při ochutnávání potravin z jiných kultur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Učitelky mají ve Francii větší respekt ze stany rodičů a již předškolní vzdělávání je zde bráno velmi vážně </a:t>
            </a:r>
          </a:p>
          <a:p>
            <a:endParaRPr lang="cs-CZ" dirty="0"/>
          </a:p>
        </p:txBody>
      </p:sp>
      <p:pic>
        <p:nvPicPr>
          <p:cNvPr id="4" name="Obrázek 3" descr="Obsah obrázku interiér, bílá, přepážka, visící&#10;&#10;Popis byl vytvořen automaticky">
            <a:extLst>
              <a:ext uri="{FF2B5EF4-FFF2-40B4-BE49-F238E27FC236}">
                <a16:creationId xmlns:a16="http://schemas.microsoft.com/office/drawing/2014/main" id="{ADE1ABD1-844C-4895-953C-5ED44833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r="12528"/>
          <a:stretch/>
        </p:blipFill>
        <p:spPr>
          <a:xfrm>
            <a:off x="5246234" y="-321962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336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interiér, bílá, přepážka, visící&#10;&#10;Popis byl vytvořen automaticky">
            <a:extLst>
              <a:ext uri="{FF2B5EF4-FFF2-40B4-BE49-F238E27FC236}">
                <a16:creationId xmlns:a16="http://schemas.microsoft.com/office/drawing/2014/main" id="{ADE1ABD1-844C-4895-953C-5ED44833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r="12528"/>
          <a:stretch/>
        </p:blipFill>
        <p:spPr>
          <a:xfrm>
            <a:off x="4795473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7747F9-8B2E-47A6-9E1A-A372F177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pPr algn="ctr"/>
            <a:r>
              <a:rPr lang="cs-CZ" sz="3400" b="1" dirty="0"/>
              <a:t>Přínos stáže pro naši školu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98701-F074-48A9-AA6F-A78C8A59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Francouzské metody práce s dětmi s OMJ – pracují hodně s obrazovými materiály, hojně využívají piktogramů, s dětmi pracují v malých skupinkách 3-5 dětí, v každé skupině dětí je k dispozici asistent pedagoga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Je zajímavé, že v</a:t>
            </a:r>
            <a:r>
              <a:rPr lang="cs-CZ" sz="1800" dirty="0" smtClean="0"/>
              <a:t>e </a:t>
            </a:r>
            <a:r>
              <a:rPr lang="cs-CZ" sz="1800" dirty="0" smtClean="0"/>
              <a:t>škole pracuje veliká část učitelů z jiných zemí, kteří pomáhají se začleňováním dětí s OMJ do kolektivu a doučují individuálně děti francouzštinu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 smtClean="0"/>
              <a:t>Na rozdíl od nás, kde klademe veliký důraz na hru a považujeme to za správné, je ve Francii kladen důraz pouze na učení a výkon. Francouzské předškolní vzdělávání </a:t>
            </a:r>
            <a:r>
              <a:rPr lang="cs-CZ" sz="1800" smtClean="0"/>
              <a:t>se </a:t>
            </a:r>
            <a:r>
              <a:rPr lang="cs-CZ" sz="1800" smtClean="0"/>
              <a:t>velmi </a:t>
            </a:r>
            <a:r>
              <a:rPr lang="cs-CZ" sz="1800" dirty="0" smtClean="0"/>
              <a:t>podobá našemu vzdělávání na 1. stupni ZŠ. </a:t>
            </a: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1259B1D3-D181-46C2-A206-6CC235DB372E}"/>
              </a:ext>
            </a:extLst>
          </p:cNvPr>
          <p:cNvGrpSpPr/>
          <p:nvPr/>
        </p:nvGrpSpPr>
        <p:grpSpPr>
          <a:xfrm>
            <a:off x="303705" y="6043389"/>
            <a:ext cx="3609975" cy="609600"/>
            <a:chOff x="8493248" y="29346"/>
            <a:chExt cx="3609975" cy="609600"/>
          </a:xfrm>
        </p:grpSpPr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1F41F7B0-1ACB-4F0A-8511-0C95FC24790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Obrázek 32">
              <a:extLst>
                <a:ext uri="{FF2B5EF4-FFF2-40B4-BE49-F238E27FC236}">
                  <a16:creationId xmlns:a16="http://schemas.microsoft.com/office/drawing/2014/main" id="{804BBD8D-6C9E-4F91-84A7-52E1CC057DC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2221426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707</Words>
  <Application>Microsoft Office PowerPoint</Application>
  <PresentationFormat>Širokoúhlá obrazovka</PresentationFormat>
  <Paragraphs>38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Wingdings</vt:lpstr>
      <vt:lpstr>AccentBoxVTI</vt:lpstr>
      <vt:lpstr>Zahraniční stáž   Francie - Montpellier   8.-12.3.2020</vt:lpstr>
      <vt:lpstr>Předškolní vzdělávání ve Francii</vt:lpstr>
      <vt:lpstr>Antonia International School – Montpellier</vt:lpstr>
      <vt:lpstr>Práce s dětmi z pohledu specifik OMJ</vt:lpstr>
      <vt:lpstr>Práce s dětmi z pohledu specifik OMJ</vt:lpstr>
      <vt:lpstr>Práce s dětmi z pohledu specifik OMJ</vt:lpstr>
      <vt:lpstr>Přínos stáže pro naši školu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stáž Francie Montpellier  8.-12.3.2020</dc:title>
  <dc:creator>Toníček Hošek</dc:creator>
  <cp:lastModifiedBy>MS Blatenská</cp:lastModifiedBy>
  <cp:revision>26</cp:revision>
  <dcterms:created xsi:type="dcterms:W3CDTF">2020-04-14T16:01:58Z</dcterms:created>
  <dcterms:modified xsi:type="dcterms:W3CDTF">2020-08-25T09:19:00Z</dcterms:modified>
</cp:coreProperties>
</file>