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8"/>
  </p:notesMasterIdLst>
  <p:sldIdLst>
    <p:sldId id="275" r:id="rId2"/>
    <p:sldId id="278" r:id="rId3"/>
    <p:sldId id="274" r:id="rId4"/>
    <p:sldId id="260" r:id="rId5"/>
    <p:sldId id="279" r:id="rId6"/>
    <p:sldId id="28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660"/>
  </p:normalViewPr>
  <p:slideViewPr>
    <p:cSldViewPr snapToGrid="0">
      <p:cViewPr varScale="1">
        <p:scale>
          <a:sx n="81" d="100"/>
          <a:sy n="81" d="100"/>
        </p:scale>
        <p:origin x="96"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54451-B41E-45FF-8176-AFF2DC65FE9A}" type="datetimeFigureOut">
              <a:rPr lang="cs-CZ" smtClean="0"/>
              <a:pPr/>
              <a:t>27.2.2020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4BD0E-FD1D-4207-8F80-1CFF29B5EE8F}" type="slidenum">
              <a:rPr lang="cs-CZ" smtClean="0"/>
              <a:pPr/>
              <a:t>‹#›</a:t>
            </a:fld>
            <a:endParaRPr lang="cs-CZ"/>
          </a:p>
        </p:txBody>
      </p:sp>
    </p:spTree>
    <p:extLst>
      <p:ext uri="{BB962C8B-B14F-4D97-AF65-F5344CB8AC3E}">
        <p14:creationId xmlns:p14="http://schemas.microsoft.com/office/powerpoint/2010/main" val="12805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1" name="Rectangle 10"/>
          <p:cNvSpPr/>
          <p:nvPr/>
        </p:nvSpPr>
        <p:spPr>
          <a:xfrm>
            <a:off x="1" y="0"/>
            <a:ext cx="10033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621537" y="1267485"/>
            <a:ext cx="9647975" cy="5133316"/>
          </a:xfrm>
        </p:spPr>
        <p:txBody>
          <a:bodyPr/>
          <a:lstStyle>
            <a:lvl1pPr>
              <a:defRPr sz="11500"/>
            </a:lvl1pPr>
          </a:lstStyle>
          <a:p>
            <a:r>
              <a:rPr lang="cs-CZ" smtClean="0"/>
              <a:t>Kliknutím lze upravit styl.</a:t>
            </a:r>
            <a:endParaRPr lang="en-US" dirty="0"/>
          </a:p>
        </p:txBody>
      </p:sp>
      <p:sp>
        <p:nvSpPr>
          <p:cNvPr id="3" name="Subtitle 2"/>
          <p:cNvSpPr>
            <a:spLocks noGrp="1"/>
          </p:cNvSpPr>
          <p:nvPr>
            <p:ph type="subTitle" idx="1"/>
          </p:nvPr>
        </p:nvSpPr>
        <p:spPr>
          <a:xfrm>
            <a:off x="1621536" y="201703"/>
            <a:ext cx="8252777"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8F722E97-FD50-431E-ABF9-A2B81F03D55C}" type="datetime1">
              <a:rPr lang="cs-CZ" smtClean="0"/>
              <a:pPr/>
              <a:t>27.2.2020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10867293" y="236416"/>
            <a:ext cx="1047068" cy="365125"/>
          </a:xfrm>
        </p:spPr>
        <p:txBody>
          <a:bodyPr/>
          <a:lstStyle>
            <a:lvl1pPr>
              <a:defRPr sz="1400"/>
            </a:lvl1pPr>
          </a:lstStyle>
          <a:p>
            <a:fld id="{C641AA08-8C4B-4969-980B-F4A00F0D0AC3}" type="slidenum">
              <a:rPr lang="cs-CZ" smtClean="0"/>
              <a:pPr/>
              <a:t>‹#›</a:t>
            </a:fld>
            <a:endParaRPr lang="cs-CZ"/>
          </a:p>
        </p:txBody>
      </p:sp>
      <p:grpSp>
        <p:nvGrpSpPr>
          <p:cNvPr id="7" name="Group 6"/>
          <p:cNvGrpSpPr/>
          <p:nvPr/>
        </p:nvGrpSpPr>
        <p:grpSpPr>
          <a:xfrm>
            <a:off x="9956800" y="209550"/>
            <a:ext cx="876301"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CEAC84B-AFE2-4F10-945F-BCA7A0337154}" type="datetime1">
              <a:rPr lang="cs-CZ" smtClean="0"/>
              <a:pPr/>
              <a:t>27.2.2020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41AA08-8C4B-4969-980B-F4A00F0D0AC3}" type="slidenum">
              <a:rPr lang="cs-CZ" smtClean="0"/>
              <a:pPr/>
              <a:t>‹#›</a:t>
            </a:fld>
            <a:endParaRPr lang="cs-CZ"/>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24BAB2A-5A7B-41AE-A060-FDCBD1C0894C}" type="datetime1">
              <a:rPr lang="cs-CZ" smtClean="0"/>
              <a:pPr/>
              <a:t>27.2.2020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41AA08-8C4B-4969-980B-F4A00F0D0AC3}" type="slidenum">
              <a:rPr lang="cs-CZ" smtClean="0"/>
              <a:pPr/>
              <a:t>‹#›</a:t>
            </a:fld>
            <a:endParaRPr lang="cs-C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1625600" y="5257800"/>
            <a:ext cx="9652000" cy="1143000"/>
          </a:xfrm>
        </p:spPr>
        <p:txBody>
          <a:bodyPr>
            <a:noAutofit/>
          </a:bodyPr>
          <a:lstStyle>
            <a:lvl1pPr algn="l">
              <a:defRPr sz="7200" baseline="0">
                <a:ln w="12700">
                  <a:solidFill>
                    <a:schemeClr val="tx2"/>
                  </a:solidFill>
                </a:ln>
              </a:defRPr>
            </a:lvl1pPr>
          </a:lstStyle>
          <a:p>
            <a:r>
              <a:rPr lang="cs-CZ" smtClean="0"/>
              <a:t>Kliknutím lze upravit styl.</a:t>
            </a:r>
            <a:endParaRPr lang="en-US" dirty="0"/>
          </a:p>
        </p:txBody>
      </p:sp>
      <p:sp>
        <p:nvSpPr>
          <p:cNvPr id="3" name="Content Placeholder 2"/>
          <p:cNvSpPr>
            <a:spLocks noGrp="1"/>
          </p:cNvSpPr>
          <p:nvPr>
            <p:ph idx="1"/>
          </p:nvPr>
        </p:nvSpPr>
        <p:spPr>
          <a:xfrm>
            <a:off x="1625600" y="838200"/>
            <a:ext cx="99568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C6787942-D82D-4C2E-AE1E-C952E0BBE373}" type="datetime1">
              <a:rPr lang="cs-CZ" smtClean="0"/>
              <a:pPr/>
              <a:t>27.2.2020</a:t>
            </a:fld>
            <a:endParaRPr lang="cs-CZ"/>
          </a:p>
        </p:txBody>
      </p:sp>
      <p:sp>
        <p:nvSpPr>
          <p:cNvPr id="10" name="Slide Number Placeholder 9"/>
          <p:cNvSpPr>
            <a:spLocks noGrp="1"/>
          </p:cNvSpPr>
          <p:nvPr>
            <p:ph type="sldNum" sz="quarter" idx="11"/>
          </p:nvPr>
        </p:nvSpPr>
        <p:spPr/>
        <p:txBody>
          <a:bodyPr/>
          <a:lstStyle/>
          <a:p>
            <a:fld id="{C641AA08-8C4B-4969-980B-F4A00F0D0AC3}" type="slidenum">
              <a:rPr lang="cs-CZ" smtClean="0"/>
              <a:pPr/>
              <a:t>‹#›</a:t>
            </a:fld>
            <a:endParaRPr lang="cs-CZ"/>
          </a:p>
        </p:txBody>
      </p:sp>
      <p:sp>
        <p:nvSpPr>
          <p:cNvPr id="12" name="Footer Placeholder 11"/>
          <p:cNvSpPr>
            <a:spLocks noGrp="1"/>
          </p:cNvSpPr>
          <p:nvPr>
            <p:ph type="ftr" sz="quarter" idx="12"/>
          </p:nvPr>
        </p:nvSpPr>
        <p:spPr/>
        <p:txBody>
          <a:bodyPr/>
          <a:lstStyle/>
          <a:p>
            <a:endParaRPr lang="cs-CZ"/>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5600" y="4484080"/>
            <a:ext cx="9652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13" name="Title 1"/>
          <p:cNvSpPr>
            <a:spLocks noGrp="1"/>
          </p:cNvSpPr>
          <p:nvPr>
            <p:ph type="title"/>
          </p:nvPr>
        </p:nvSpPr>
        <p:spPr>
          <a:xfrm>
            <a:off x="1625600" y="5257800"/>
            <a:ext cx="9652000" cy="1143000"/>
          </a:xfrm>
        </p:spPr>
        <p:txBody>
          <a:bodyPr>
            <a:noAutofit/>
          </a:bodyPr>
          <a:lstStyle>
            <a:lvl1pPr algn="l">
              <a:defRPr sz="7200" baseline="0">
                <a:ln w="12700">
                  <a:solidFill>
                    <a:schemeClr val="tx2"/>
                  </a:solidFill>
                </a:ln>
              </a:defRPr>
            </a:lvl1pPr>
          </a:lstStyle>
          <a:p>
            <a:r>
              <a:rPr lang="cs-CZ" smtClean="0"/>
              <a:t>Kliknutím lze upravit styl.</a:t>
            </a:r>
            <a:endParaRPr lang="en-US" dirty="0"/>
          </a:p>
        </p:txBody>
      </p:sp>
      <p:sp>
        <p:nvSpPr>
          <p:cNvPr id="19" name="Date Placeholder 18"/>
          <p:cNvSpPr>
            <a:spLocks noGrp="1"/>
          </p:cNvSpPr>
          <p:nvPr>
            <p:ph type="dt" sz="half" idx="10"/>
          </p:nvPr>
        </p:nvSpPr>
        <p:spPr/>
        <p:txBody>
          <a:bodyPr/>
          <a:lstStyle/>
          <a:p>
            <a:fld id="{E1F4B6CB-D977-438B-B3A7-A1ACCFD56CE0}" type="datetime1">
              <a:rPr lang="cs-CZ" smtClean="0"/>
              <a:pPr/>
              <a:t>27.2.2020</a:t>
            </a:fld>
            <a:endParaRPr lang="cs-CZ"/>
          </a:p>
        </p:txBody>
      </p:sp>
      <p:sp>
        <p:nvSpPr>
          <p:cNvPr id="20" name="Slide Number Placeholder 19"/>
          <p:cNvSpPr>
            <a:spLocks noGrp="1"/>
          </p:cNvSpPr>
          <p:nvPr>
            <p:ph type="sldNum" sz="quarter" idx="11"/>
          </p:nvPr>
        </p:nvSpPr>
        <p:spPr/>
        <p:txBody>
          <a:bodyPr/>
          <a:lstStyle/>
          <a:p>
            <a:fld id="{C641AA08-8C4B-4969-980B-F4A00F0D0AC3}" type="slidenum">
              <a:rPr lang="cs-CZ" smtClean="0"/>
              <a:pPr/>
              <a:t>‹#›</a:t>
            </a:fld>
            <a:endParaRPr lang="cs-CZ"/>
          </a:p>
        </p:txBody>
      </p:sp>
      <p:sp>
        <p:nvSpPr>
          <p:cNvPr id="21" name="Footer Placeholder 20"/>
          <p:cNvSpPr>
            <a:spLocks noGrp="1"/>
          </p:cNvSpPr>
          <p:nvPr>
            <p:ph type="ftr" sz="quarter" idx="12"/>
          </p:nvPr>
        </p:nvSpPr>
        <p:spPr/>
        <p:txBody>
          <a:bodyPr/>
          <a:lstStyle/>
          <a:p>
            <a:endParaRPr lang="cs-CZ"/>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5" name="Date Placeholder 4"/>
          <p:cNvSpPr>
            <a:spLocks noGrp="1"/>
          </p:cNvSpPr>
          <p:nvPr>
            <p:ph type="dt" sz="half" idx="10"/>
          </p:nvPr>
        </p:nvSpPr>
        <p:spPr/>
        <p:txBody>
          <a:bodyPr/>
          <a:lstStyle/>
          <a:p>
            <a:fld id="{CE30845B-FD21-419F-B1C1-E5463E93256F}" type="datetime1">
              <a:rPr lang="cs-CZ" smtClean="0"/>
              <a:pPr/>
              <a:t>27.2.2020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41AA08-8C4B-4969-980B-F4A00F0D0AC3}" type="slidenum">
              <a:rPr lang="cs-CZ" smtClean="0"/>
              <a:pPr/>
              <a:t>‹#›</a:t>
            </a:fld>
            <a:endParaRPr lang="cs-CZ"/>
          </a:p>
        </p:txBody>
      </p:sp>
      <p:sp>
        <p:nvSpPr>
          <p:cNvPr id="9" name="Content Placeholder 8"/>
          <p:cNvSpPr>
            <a:spLocks noGrp="1"/>
          </p:cNvSpPr>
          <p:nvPr>
            <p:ph sz="quarter" idx="13"/>
          </p:nvPr>
        </p:nvSpPr>
        <p:spPr>
          <a:xfrm>
            <a:off x="1621536" y="841248"/>
            <a:ext cx="4974336" cy="43891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6803136" y="841248"/>
            <a:ext cx="4974336" cy="43891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625600" y="841248"/>
            <a:ext cx="49784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5" name="Text Placeholder 4"/>
          <p:cNvSpPr>
            <a:spLocks noGrp="1"/>
          </p:cNvSpPr>
          <p:nvPr>
            <p:ph type="body" sz="quarter" idx="3"/>
          </p:nvPr>
        </p:nvSpPr>
        <p:spPr>
          <a:xfrm>
            <a:off x="6807201" y="841248"/>
            <a:ext cx="4980356"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F9D5F9BE-F84A-404A-B0DC-738A22D135AA}" type="datetime1">
              <a:rPr lang="cs-CZ" smtClean="0"/>
              <a:pPr/>
              <a:t>27.2.2020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641AA08-8C4B-4969-980B-F4A00F0D0AC3}" type="slidenum">
              <a:rPr lang="cs-CZ" smtClean="0"/>
              <a:pPr/>
              <a:t>‹#›</a:t>
            </a:fld>
            <a:endParaRPr lang="cs-CZ"/>
          </a:p>
        </p:txBody>
      </p:sp>
      <p:sp>
        <p:nvSpPr>
          <p:cNvPr id="11" name="Content Placeholder 10"/>
          <p:cNvSpPr>
            <a:spLocks noGrp="1"/>
          </p:cNvSpPr>
          <p:nvPr>
            <p:ph sz="quarter" idx="13"/>
          </p:nvPr>
        </p:nvSpPr>
        <p:spPr>
          <a:xfrm>
            <a:off x="1621536" y="1380744"/>
            <a:ext cx="4974336" cy="384048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3" name="Content Placeholder 12"/>
          <p:cNvSpPr>
            <a:spLocks noGrp="1"/>
          </p:cNvSpPr>
          <p:nvPr>
            <p:ph sz="quarter" idx="14"/>
          </p:nvPr>
        </p:nvSpPr>
        <p:spPr>
          <a:xfrm>
            <a:off x="6803136" y="1380743"/>
            <a:ext cx="4974336" cy="384048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4A30542-53A3-4BD6-8DB7-EB8F29511A7F}" type="datetime1">
              <a:rPr lang="cs-CZ" smtClean="0"/>
              <a:pPr/>
              <a:t>27.2.2020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C641AA08-8C4B-4969-980B-F4A00F0D0AC3}" type="slidenum">
              <a:rPr lang="cs-CZ" smtClean="0"/>
              <a:pPr/>
              <a:t>‹#›</a:t>
            </a:fld>
            <a:endParaRPr lang="cs-CZ"/>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79C674-2E0B-4DA7-872E-43D80B716974}" type="datetime1">
              <a:rPr lang="cs-CZ" smtClean="0"/>
              <a:pPr/>
              <a:t>27.2.2020</a:t>
            </a:fld>
            <a:endParaRPr lang="cs-CZ"/>
          </a:p>
        </p:txBody>
      </p:sp>
      <p:sp>
        <p:nvSpPr>
          <p:cNvPr id="6" name="Slide Number Placeholder 5"/>
          <p:cNvSpPr>
            <a:spLocks noGrp="1"/>
          </p:cNvSpPr>
          <p:nvPr>
            <p:ph type="sldNum" sz="quarter" idx="11"/>
          </p:nvPr>
        </p:nvSpPr>
        <p:spPr/>
        <p:txBody>
          <a:bodyPr/>
          <a:lstStyle/>
          <a:p>
            <a:fld id="{C641AA08-8C4B-4969-980B-F4A00F0D0AC3}" type="slidenum">
              <a:rPr lang="cs-CZ" smtClean="0"/>
              <a:pPr/>
              <a:t>‹#›</a:t>
            </a:fld>
            <a:endParaRPr lang="cs-CZ"/>
          </a:p>
        </p:txBody>
      </p:sp>
      <p:sp>
        <p:nvSpPr>
          <p:cNvPr id="7" name="Footer Placeholder 6"/>
          <p:cNvSpPr>
            <a:spLocks noGrp="1"/>
          </p:cNvSpPr>
          <p:nvPr>
            <p:ph type="ftr" sz="quarter" idx="12"/>
          </p:nvPr>
        </p:nvSpPr>
        <p:spPr/>
        <p:txBody>
          <a:bodyPr/>
          <a:lstStyle/>
          <a:p>
            <a:endParaRPr lang="cs-CZ"/>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620001" y="395287"/>
            <a:ext cx="4011084" cy="1162050"/>
          </a:xfrm>
        </p:spPr>
        <p:txBody>
          <a:bodyPr anchor="b"/>
          <a:lstStyle>
            <a:lvl1pPr algn="l">
              <a:defRPr sz="2000" b="1">
                <a:ln>
                  <a:noFill/>
                </a:ln>
                <a:solidFill>
                  <a:srgbClr val="FF7605"/>
                </a:solidFill>
                <a:effectLst/>
              </a:defRPr>
            </a:lvl1pPr>
          </a:lstStyle>
          <a:p>
            <a:r>
              <a:rPr lang="cs-CZ" smtClean="0"/>
              <a:t>Kliknutím lze upravit styl.</a:t>
            </a:r>
            <a:endParaRPr lang="en-US" dirty="0"/>
          </a:p>
        </p:txBody>
      </p:sp>
      <p:sp>
        <p:nvSpPr>
          <p:cNvPr id="4" name="Text Placeholder 3"/>
          <p:cNvSpPr>
            <a:spLocks noGrp="1"/>
          </p:cNvSpPr>
          <p:nvPr>
            <p:ph type="body" sz="half" idx="2"/>
          </p:nvPr>
        </p:nvSpPr>
        <p:spPr>
          <a:xfrm>
            <a:off x="7620001" y="1557338"/>
            <a:ext cx="4011084"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4" name="Content Placeholder 13"/>
          <p:cNvSpPr>
            <a:spLocks noGrp="1"/>
          </p:cNvSpPr>
          <p:nvPr>
            <p:ph sz="quarter" idx="13"/>
          </p:nvPr>
        </p:nvSpPr>
        <p:spPr>
          <a:xfrm>
            <a:off x="1219200" y="381000"/>
            <a:ext cx="6400800" cy="59436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9" name="Date Placeholder 8"/>
          <p:cNvSpPr>
            <a:spLocks noGrp="1"/>
          </p:cNvSpPr>
          <p:nvPr>
            <p:ph type="dt" sz="half" idx="14"/>
          </p:nvPr>
        </p:nvSpPr>
        <p:spPr/>
        <p:txBody>
          <a:bodyPr/>
          <a:lstStyle/>
          <a:p>
            <a:fld id="{095ACA71-00D2-4F4E-ADB3-1D8D3465D714}" type="datetime1">
              <a:rPr lang="cs-CZ" smtClean="0"/>
              <a:pPr/>
              <a:t>27.2.2020</a:t>
            </a:fld>
            <a:endParaRPr lang="cs-CZ"/>
          </a:p>
        </p:txBody>
      </p:sp>
      <p:sp>
        <p:nvSpPr>
          <p:cNvPr id="10" name="Slide Number Placeholder 9"/>
          <p:cNvSpPr>
            <a:spLocks noGrp="1"/>
          </p:cNvSpPr>
          <p:nvPr>
            <p:ph type="sldNum" sz="quarter" idx="15"/>
          </p:nvPr>
        </p:nvSpPr>
        <p:spPr/>
        <p:txBody>
          <a:bodyPr/>
          <a:lstStyle/>
          <a:p>
            <a:fld id="{C641AA08-8C4B-4969-980B-F4A00F0D0AC3}" type="slidenum">
              <a:rPr lang="cs-CZ" smtClean="0"/>
              <a:pPr/>
              <a:t>‹#›</a:t>
            </a:fld>
            <a:endParaRPr lang="cs-CZ"/>
          </a:p>
        </p:txBody>
      </p:sp>
      <p:sp>
        <p:nvSpPr>
          <p:cNvPr id="13" name="Footer Placeholder 12"/>
          <p:cNvSpPr>
            <a:spLocks noGrp="1"/>
          </p:cNvSpPr>
          <p:nvPr>
            <p:ph type="ftr" sz="quarter" idx="16"/>
          </p:nvPr>
        </p:nvSpPr>
        <p:spPr/>
        <p:txBody>
          <a:bodyPr/>
          <a:lstStyle/>
          <a:p>
            <a:endParaRPr lang="cs-CZ"/>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625600" y="4624754"/>
            <a:ext cx="7315200" cy="404446"/>
          </a:xfrm>
        </p:spPr>
        <p:txBody>
          <a:bodyPr bIns="0" anchor="b"/>
          <a:lstStyle>
            <a:lvl1pPr algn="l">
              <a:defRPr sz="2000" b="1">
                <a:ln w="12700">
                  <a:noFill/>
                </a:ln>
                <a:solidFill>
                  <a:schemeClr val="tx1"/>
                </a:solidFill>
                <a:effectLst/>
              </a:defRPr>
            </a:lvl1pPr>
          </a:lstStyle>
          <a:p>
            <a:r>
              <a:rPr lang="cs-CZ" smtClean="0"/>
              <a:t>Kliknutím lze upravit styl.</a:t>
            </a:r>
            <a:endParaRPr lang="en-US" dirty="0"/>
          </a:p>
        </p:txBody>
      </p:sp>
      <p:sp>
        <p:nvSpPr>
          <p:cNvPr id="3" name="Picture Placeholder 2"/>
          <p:cNvSpPr>
            <a:spLocks noGrp="1"/>
          </p:cNvSpPr>
          <p:nvPr>
            <p:ph type="pic" idx="1"/>
          </p:nvPr>
        </p:nvSpPr>
        <p:spPr>
          <a:xfrm>
            <a:off x="1765300" y="381000"/>
            <a:ext cx="78232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1625600" y="5029200"/>
            <a:ext cx="53848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DCF83069-FC7E-4AF2-AEAB-4E6FAE2C2F0B}" type="datetime1">
              <a:rPr lang="cs-CZ" smtClean="0"/>
              <a:pPr/>
              <a:t>27.2.2020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41AA08-8C4B-4969-980B-F4A00F0D0AC3}" type="slidenum">
              <a:rPr lang="cs-CZ" smtClean="0"/>
              <a:pPr/>
              <a:t>‹#›</a:t>
            </a:fld>
            <a:endParaRPr lang="cs-CZ"/>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3048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3048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625600" y="5257800"/>
            <a:ext cx="9652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625600" y="838200"/>
            <a:ext cx="9956800" cy="44196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Footer Placeholder 4"/>
          <p:cNvSpPr>
            <a:spLocks noGrp="1"/>
          </p:cNvSpPr>
          <p:nvPr>
            <p:ph type="ftr" sz="quarter" idx="3"/>
          </p:nvPr>
        </p:nvSpPr>
        <p:spPr>
          <a:xfrm>
            <a:off x="1679573" y="6553200"/>
            <a:ext cx="95504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cs-CZ"/>
          </a:p>
        </p:txBody>
      </p:sp>
      <p:sp>
        <p:nvSpPr>
          <p:cNvPr id="6" name="Slide Number Placeholder 5"/>
          <p:cNvSpPr>
            <a:spLocks noGrp="1"/>
          </p:cNvSpPr>
          <p:nvPr>
            <p:ph type="sldNum" sz="quarter" idx="4"/>
          </p:nvPr>
        </p:nvSpPr>
        <p:spPr>
          <a:xfrm>
            <a:off x="11582400" y="5740401"/>
            <a:ext cx="508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C641AA08-8C4B-4969-980B-F4A00F0D0AC3}" type="slidenum">
              <a:rPr lang="cs-CZ" smtClean="0"/>
              <a:pPr/>
              <a:t>‹#›</a:t>
            </a:fld>
            <a:endParaRPr lang="cs-CZ"/>
          </a:p>
        </p:txBody>
      </p:sp>
      <p:sp>
        <p:nvSpPr>
          <p:cNvPr id="16" name="Freeform 5"/>
          <p:cNvSpPr>
            <a:spLocks/>
          </p:cNvSpPr>
          <p:nvPr/>
        </p:nvSpPr>
        <p:spPr bwMode="auto">
          <a:xfrm>
            <a:off x="11271252" y="5715000"/>
            <a:ext cx="323849"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60581" y="4783016"/>
            <a:ext cx="2625969" cy="304800"/>
          </a:xfrm>
          <a:prstGeom prst="rect">
            <a:avLst/>
          </a:prstGeom>
        </p:spPr>
        <p:txBody>
          <a:bodyPr vert="horz" lIns="91440" tIns="45720" rIns="91440" bIns="45720" rtlCol="0" anchor="ctr"/>
          <a:lstStyle>
            <a:lvl1pPr algn="l">
              <a:defRPr sz="1200">
                <a:solidFill>
                  <a:srgbClr val="FFFFFF"/>
                </a:solidFill>
              </a:defRPr>
            </a:lvl1pPr>
          </a:lstStyle>
          <a:p>
            <a:fld id="{6730566E-8EF5-42E7-ABC1-117C1EFA2B37}" type="datetime1">
              <a:rPr lang="cs-CZ" smtClean="0"/>
              <a:pPr/>
              <a:t>27.2.2020</a:t>
            </a:fld>
            <a:endParaRPr lang="cs-CZ"/>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hf hdr="0" ftr="0" dt="0"/>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ctrTitle"/>
          </p:nvPr>
        </p:nvSpPr>
        <p:spPr>
          <a:xfrm>
            <a:off x="492369" y="246185"/>
            <a:ext cx="11217410" cy="2543907"/>
          </a:xfrm>
        </p:spPr>
        <p:txBody>
          <a:bodyPr anchor="ctr"/>
          <a:lstStyle/>
          <a:p>
            <a:r>
              <a:rPr lang="cs-CZ" sz="3600" dirty="0" smtClean="0">
                <a:solidFill>
                  <a:srgbClr val="FFFF00"/>
                </a:solidFill>
                <a:effectLst/>
                <a:latin typeface="Bookman Old Style" panose="02050604050505020204" pitchFamily="18" charset="0"/>
              </a:rPr>
              <a:t>                                      </a:t>
            </a:r>
            <a:br>
              <a:rPr lang="cs-CZ" sz="3600" dirty="0" smtClean="0">
                <a:solidFill>
                  <a:srgbClr val="FFFF00"/>
                </a:solidFill>
                <a:effectLst/>
                <a:latin typeface="Bookman Old Style" panose="02050604050505020204" pitchFamily="18" charset="0"/>
              </a:rPr>
            </a:br>
            <a:r>
              <a:rPr lang="cs-CZ" sz="3600" dirty="0" smtClean="0">
                <a:solidFill>
                  <a:srgbClr val="FF0000"/>
                </a:solidFill>
                <a:effectLst/>
                <a:latin typeface="Matura MT Script Capitals" panose="03020802060602070202" pitchFamily="66" charset="0"/>
              </a:rPr>
              <a:t>Stáž ve Švédsku</a:t>
            </a:r>
            <a:br>
              <a:rPr lang="cs-CZ" sz="3600" dirty="0" smtClean="0">
                <a:solidFill>
                  <a:srgbClr val="FF0000"/>
                </a:solidFill>
                <a:effectLst/>
                <a:latin typeface="Matura MT Script Capitals" panose="03020802060602070202" pitchFamily="66" charset="0"/>
              </a:rPr>
            </a:br>
            <a:r>
              <a:rPr lang="cs-CZ" sz="3600" dirty="0" err="1" smtClean="0">
                <a:solidFill>
                  <a:srgbClr val="FF0000"/>
                </a:solidFill>
                <a:effectLst/>
                <a:latin typeface="Matura MT Script Capitals" panose="03020802060602070202" pitchFamily="66" charset="0"/>
              </a:rPr>
              <a:t>Skillingaryd</a:t>
            </a:r>
            <a:r>
              <a:rPr lang="cs-CZ" sz="3600" dirty="0" smtClean="0">
                <a:solidFill>
                  <a:srgbClr val="FF0000"/>
                </a:solidFill>
                <a:effectLst/>
                <a:latin typeface="Matura MT Script Capitals" panose="03020802060602070202" pitchFamily="66" charset="0"/>
              </a:rPr>
              <a:t>, okres </a:t>
            </a:r>
            <a:r>
              <a:rPr lang="cs-CZ" sz="3600" dirty="0" err="1" smtClean="0">
                <a:solidFill>
                  <a:srgbClr val="FF0000"/>
                </a:solidFill>
                <a:effectLst/>
                <a:latin typeface="Matura MT Script Capitals" panose="03020802060602070202" pitchFamily="66" charset="0"/>
              </a:rPr>
              <a:t>Jönköping</a:t>
            </a:r>
            <a:r>
              <a:rPr lang="cs-CZ" sz="3600" dirty="0" smtClean="0">
                <a:solidFill>
                  <a:srgbClr val="FF0000"/>
                </a:solidFill>
                <a:effectLst/>
                <a:latin typeface="Matura MT Script Capitals" panose="03020802060602070202" pitchFamily="66" charset="0"/>
              </a:rPr>
              <a:t/>
            </a:r>
            <a:br>
              <a:rPr lang="cs-CZ" sz="3600" dirty="0" smtClean="0">
                <a:solidFill>
                  <a:srgbClr val="FF0000"/>
                </a:solidFill>
                <a:effectLst/>
                <a:latin typeface="Matura MT Script Capitals" panose="03020802060602070202" pitchFamily="66" charset="0"/>
              </a:rPr>
            </a:br>
            <a:r>
              <a:rPr lang="cs-CZ" sz="3600" dirty="0" smtClean="0">
                <a:solidFill>
                  <a:srgbClr val="FF0000"/>
                </a:solidFill>
                <a:effectLst/>
                <a:latin typeface="Matura MT Script Capitals" panose="03020802060602070202" pitchFamily="66" charset="0"/>
              </a:rPr>
              <a:t>6.-9. 10.2019</a:t>
            </a:r>
            <a:endParaRPr lang="cs-CZ" sz="3600" dirty="0">
              <a:solidFill>
                <a:srgbClr val="FF0000"/>
              </a:solidFill>
              <a:effectLst/>
              <a:latin typeface="Matura MT Script Capitals" panose="03020802060602070202" pitchFamily="66" charset="0"/>
            </a:endParaRPr>
          </a:p>
        </p:txBody>
      </p:sp>
      <p:grpSp>
        <p:nvGrpSpPr>
          <p:cNvPr id="6" name="Skupina 5"/>
          <p:cNvGrpSpPr/>
          <p:nvPr/>
        </p:nvGrpSpPr>
        <p:grpSpPr>
          <a:xfrm>
            <a:off x="7689007" y="342804"/>
            <a:ext cx="3609975" cy="609600"/>
            <a:chOff x="8493248" y="29346"/>
            <a:chExt cx="3609975" cy="609600"/>
          </a:xfrm>
        </p:grpSpPr>
        <p:pic>
          <p:nvPicPr>
            <p:cNvPr id="8" name="Obrázek 7">
              <a:extLst>
                <a:ext uri="{FF2B5EF4-FFF2-40B4-BE49-F238E27FC236}">
                  <a16:creationId xmlns:a16="http://schemas.microsoft.com/office/drawing/2014/main" id="{BA5B2491-C255-43DB-BC34-6916DB666A64}"/>
                </a:ext>
              </a:extLst>
            </p:cNvPr>
            <p:cNvPicPr/>
            <p:nvPr/>
          </p:nvPicPr>
          <p:blipFill rotWithShape="1">
            <a:blip r:embed="rId2" cstate="print">
              <a:extLst>
                <a:ext uri="{28A0092B-C50C-407E-A947-70E740481C1C}">
                  <a14:useLocalDpi xmlns:a14="http://schemas.microsoft.com/office/drawing/2010/main" val="0"/>
                </a:ext>
              </a:extLst>
            </a:blip>
            <a:srcRect l="4637" t="16213" b="17057"/>
            <a:stretch/>
          </p:blipFill>
          <p:spPr bwMode="auto">
            <a:xfrm>
              <a:off x="8493248" y="29346"/>
              <a:ext cx="3048000" cy="609600"/>
            </a:xfrm>
            <a:prstGeom prst="rect">
              <a:avLst/>
            </a:prstGeom>
            <a:ln>
              <a:noFill/>
            </a:ln>
            <a:extLst>
              <a:ext uri="{53640926-AAD7-44D8-BBD7-CCE9431645EC}">
                <a14:shadowObscured xmlns:a14="http://schemas.microsoft.com/office/drawing/2010/main"/>
              </a:ext>
            </a:extLst>
          </p:spPr>
        </p:pic>
        <p:pic>
          <p:nvPicPr>
            <p:cNvPr id="10" name="Obrázek 9">
              <a:extLst>
                <a:ext uri="{FF2B5EF4-FFF2-40B4-BE49-F238E27FC236}">
                  <a16:creationId xmlns:a16="http://schemas.microsoft.com/office/drawing/2014/main" id="{C7946AF2-C58C-49BD-B75A-198F20E32AA6}"/>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1541248" y="29346"/>
              <a:ext cx="561975" cy="561975"/>
            </a:xfrm>
            <a:prstGeom prst="rect">
              <a:avLst/>
            </a:prstGeom>
            <a:noFill/>
          </p:spPr>
        </p:pic>
      </p:grpSp>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8826" y="1049023"/>
            <a:ext cx="5169665" cy="3556161"/>
          </a:xfrm>
          <a:prstGeom prst="rect">
            <a:avLst/>
          </a:prstGeom>
        </p:spPr>
      </p:pic>
      <p:pic>
        <p:nvPicPr>
          <p:cNvPr id="4" name="Obráze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328" y="2790093"/>
            <a:ext cx="6244724" cy="3502552"/>
          </a:xfrm>
          <a:prstGeom prst="rect">
            <a:avLst/>
          </a:prstGeom>
        </p:spPr>
      </p:pic>
    </p:spTree>
    <p:extLst>
      <p:ext uri="{BB962C8B-B14F-4D97-AF65-F5344CB8AC3E}">
        <p14:creationId xmlns:p14="http://schemas.microsoft.com/office/powerpoint/2010/main" val="886968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0842CFAF-8E26-4673-A553-6813483361DD}"/>
              </a:ext>
            </a:extLst>
          </p:cNvPr>
          <p:cNvSpPr txBox="1">
            <a:spLocks/>
          </p:cNvSpPr>
          <p:nvPr/>
        </p:nvSpPr>
        <p:spPr>
          <a:xfrm>
            <a:off x="4473676" y="341195"/>
            <a:ext cx="7108723" cy="126924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cs-CZ" sz="3600" b="1" dirty="0">
                <a:solidFill>
                  <a:srgbClr val="0000CC"/>
                </a:solidFill>
                <a:latin typeface="Matura MT Script Capitals" panose="03020802060602070202" pitchFamily="66" charset="0"/>
              </a:rPr>
              <a:t>I</a:t>
            </a:r>
            <a:r>
              <a:rPr lang="cs-CZ" sz="3600" b="1" dirty="0" smtClean="0">
                <a:solidFill>
                  <a:srgbClr val="0000CC"/>
                </a:solidFill>
                <a:latin typeface="Matura MT Script Capitals" panose="03020802060602070202" pitchFamily="66" charset="0"/>
              </a:rPr>
              <a:t>nformace </a:t>
            </a:r>
            <a:r>
              <a:rPr lang="cs-CZ" sz="3600" b="1" dirty="0">
                <a:solidFill>
                  <a:srgbClr val="0000CC"/>
                </a:solidFill>
                <a:latin typeface="Matura MT Script Capitals" panose="03020802060602070202" pitchFamily="66" charset="0"/>
              </a:rPr>
              <a:t>o </a:t>
            </a:r>
            <a:r>
              <a:rPr lang="cs-CZ" sz="3600" b="1" dirty="0" smtClean="0">
                <a:solidFill>
                  <a:srgbClr val="0000CC"/>
                </a:solidFill>
                <a:latin typeface="Matura MT Script Capitals" panose="03020802060602070202" pitchFamily="66" charset="0"/>
              </a:rPr>
              <a:t>švédském předškolním vzdělávání</a:t>
            </a:r>
            <a:endParaRPr lang="cs-CZ" sz="3600" b="1" dirty="0">
              <a:solidFill>
                <a:srgbClr val="0000CC"/>
              </a:solidFill>
              <a:latin typeface="Matura MT Script Capitals" panose="03020802060602070202" pitchFamily="66" charset="0"/>
            </a:endParaRPr>
          </a:p>
        </p:txBody>
      </p:sp>
      <p:sp>
        <p:nvSpPr>
          <p:cNvPr id="6" name="Zástupný symbol pro text 3">
            <a:extLst>
              <a:ext uri="{FF2B5EF4-FFF2-40B4-BE49-F238E27FC236}">
                <a16:creationId xmlns:a16="http://schemas.microsoft.com/office/drawing/2014/main" id="{D81504FA-F892-479B-AB68-3EC8F6CE1635}"/>
              </a:ext>
            </a:extLst>
          </p:cNvPr>
          <p:cNvSpPr txBox="1">
            <a:spLocks/>
          </p:cNvSpPr>
          <p:nvPr/>
        </p:nvSpPr>
        <p:spPr>
          <a:xfrm>
            <a:off x="546883" y="1610436"/>
            <a:ext cx="10535099" cy="39305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57188" indent="-358775">
              <a:lnSpc>
                <a:spcPct val="100000"/>
              </a:lnSpc>
              <a:spcBef>
                <a:spcPts val="0"/>
              </a:spcBef>
              <a:buClr>
                <a:srgbClr val="0000CC"/>
              </a:buClr>
              <a:buFont typeface="Wingdings" panose="05000000000000000000" pitchFamily="2" charset="2"/>
              <a:buChar char="Ø"/>
            </a:pPr>
            <a:endParaRPr lang="cs-CZ" sz="1800" dirty="0" smtClean="0"/>
          </a:p>
          <a:p>
            <a:pPr marL="357188" indent="-358775">
              <a:lnSpc>
                <a:spcPct val="100000"/>
              </a:lnSpc>
              <a:spcBef>
                <a:spcPts val="0"/>
              </a:spcBef>
              <a:buClr>
                <a:srgbClr val="0000CC"/>
              </a:buClr>
              <a:buFont typeface="Wingdings" panose="05000000000000000000" pitchFamily="2" charset="2"/>
              <a:buChar char="Ø"/>
            </a:pPr>
            <a:r>
              <a:rPr lang="cs-CZ" sz="1800" dirty="0" smtClean="0"/>
              <a:t>Předškolní péči ve Švédsku zajišťují tzv. </a:t>
            </a:r>
            <a:r>
              <a:rPr lang="cs-CZ" sz="1800" dirty="0" err="1" smtClean="0"/>
              <a:t>předškoly</a:t>
            </a:r>
            <a:r>
              <a:rPr lang="cs-CZ" sz="1800" dirty="0" smtClean="0"/>
              <a:t>. Pokud rodiče požádají o místo, musí je dostat do 4 měsíců od podání žádosti.</a:t>
            </a:r>
          </a:p>
          <a:p>
            <a:pPr marL="357188" indent="-358775">
              <a:lnSpc>
                <a:spcPct val="100000"/>
              </a:lnSpc>
              <a:spcBef>
                <a:spcPts val="0"/>
              </a:spcBef>
              <a:buClr>
                <a:srgbClr val="0000CC"/>
              </a:buClr>
              <a:buFont typeface="Wingdings" panose="05000000000000000000" pitchFamily="2" charset="2"/>
              <a:buChar char="Ø"/>
            </a:pPr>
            <a:r>
              <a:rPr lang="cs-CZ" sz="1800" dirty="0" smtClean="0"/>
              <a:t>Vizi školství vytváří pro celý okres společně zástupci škol a radnice.</a:t>
            </a:r>
          </a:p>
          <a:p>
            <a:pPr marL="357188" indent="-358775">
              <a:lnSpc>
                <a:spcPct val="100000"/>
              </a:lnSpc>
              <a:spcBef>
                <a:spcPts val="0"/>
              </a:spcBef>
              <a:buClr>
                <a:srgbClr val="0000CC"/>
              </a:buClr>
              <a:buFont typeface="Wingdings" panose="05000000000000000000" pitchFamily="2" charset="2"/>
              <a:buChar char="Ø"/>
            </a:pPr>
            <a:r>
              <a:rPr lang="cs-CZ" sz="1800" dirty="0" smtClean="0"/>
              <a:t>Mateřská dovolená  je ve Švédsku do 1 roku věku dítěte, část musí povinně čerpat otec.</a:t>
            </a:r>
          </a:p>
          <a:p>
            <a:pPr marL="357188" indent="-358775">
              <a:lnSpc>
                <a:spcPct val="100000"/>
              </a:lnSpc>
              <a:spcBef>
                <a:spcPts val="0"/>
              </a:spcBef>
              <a:buClr>
                <a:srgbClr val="0000CC"/>
              </a:buClr>
              <a:buFont typeface="Wingdings" panose="05000000000000000000" pitchFamily="2" charset="2"/>
              <a:buChar char="Ø"/>
            </a:pPr>
            <a:r>
              <a:rPr lang="cs-CZ" sz="1800" dirty="0" err="1" smtClean="0"/>
              <a:t>Předškoly</a:t>
            </a:r>
            <a:r>
              <a:rPr lang="cs-CZ" sz="1800" dirty="0" smtClean="0"/>
              <a:t> mohou navštěvovat děti od 1 roku do 6 let. Děti mohou zůstat i doma nebo navštěvovat jiná soukromá či církevní zařízení. Nultý ročník základní školy je ale pro všechny děti od roku 2018 povinný. Pro děti od 1-3 let se školné vypočítává podle příjmu rodiny, od tří let má dítě nárok na 15 hodin týdně zdarma.</a:t>
            </a:r>
          </a:p>
          <a:p>
            <a:pPr marL="357188" indent="-358775">
              <a:lnSpc>
                <a:spcPct val="100000"/>
              </a:lnSpc>
              <a:spcBef>
                <a:spcPts val="0"/>
              </a:spcBef>
              <a:buClr>
                <a:srgbClr val="0000CC"/>
              </a:buClr>
              <a:buFont typeface="Wingdings" panose="05000000000000000000" pitchFamily="2" charset="2"/>
              <a:buChar char="Ø"/>
            </a:pPr>
            <a:r>
              <a:rPr lang="cs-CZ" sz="1800" dirty="0" smtClean="0"/>
              <a:t>Pedagog musí být kvalifikován. Začínající učitelé mají zajištěnu mentorskou podporu – mentor je vždy z jiné školy než pedagog. Okres zajišťuje školám další odborníky – speciální pedagogy, psychology, metodiky, logopedy...</a:t>
            </a:r>
          </a:p>
          <a:p>
            <a:pPr marL="357188" indent="-358775">
              <a:lnSpc>
                <a:spcPct val="100000"/>
              </a:lnSpc>
              <a:spcBef>
                <a:spcPts val="0"/>
              </a:spcBef>
              <a:buClr>
                <a:srgbClr val="0000CC"/>
              </a:buClr>
              <a:buFont typeface="Wingdings" panose="05000000000000000000" pitchFamily="2" charset="2"/>
              <a:buChar char="Ø"/>
            </a:pPr>
            <a:r>
              <a:rPr lang="cs-CZ" sz="1800" dirty="0" smtClean="0"/>
              <a:t>Provozní doba školek se liší, většinou jsou školky otevřené od 6 -18 hodin, děti zde tráví převážně 10-11 hodin denně!</a:t>
            </a:r>
          </a:p>
          <a:p>
            <a:pPr marL="357188" indent="-358775">
              <a:lnSpc>
                <a:spcPct val="100000"/>
              </a:lnSpc>
              <a:spcBef>
                <a:spcPts val="0"/>
              </a:spcBef>
              <a:buClr>
                <a:srgbClr val="0000CC"/>
              </a:buClr>
              <a:buFont typeface="Wingdings" panose="05000000000000000000" pitchFamily="2" charset="2"/>
              <a:buChar char="Ø"/>
            </a:pPr>
            <a:r>
              <a:rPr lang="cs-CZ" sz="1800" dirty="0" smtClean="0"/>
              <a:t>Budovy jsou členěné na malé prostory s jedním společným „Náměstím“. Děti pracují pouze v malých skupinkách s jedním pedagogem nebo i bez něho</a:t>
            </a:r>
          </a:p>
          <a:p>
            <a:pPr marL="357188" indent="-358775">
              <a:lnSpc>
                <a:spcPct val="100000"/>
              </a:lnSpc>
              <a:spcBef>
                <a:spcPts val="0"/>
              </a:spcBef>
              <a:buClr>
                <a:srgbClr val="0000CC"/>
              </a:buClr>
              <a:buFont typeface="Wingdings" panose="05000000000000000000" pitchFamily="2" charset="2"/>
              <a:buChar char="Ø"/>
            </a:pPr>
            <a:r>
              <a:rPr lang="cs-CZ" sz="1800" dirty="0"/>
              <a:t>V</a:t>
            </a:r>
            <a:r>
              <a:rPr lang="cs-CZ" sz="1800" dirty="0" smtClean="0"/>
              <a:t>elký prostor je věnován relaxaci, ať už skupinové nebo individuální, dbá se na soukromí dětí</a:t>
            </a:r>
            <a:endParaRPr lang="cs-CZ" sz="1800" dirty="0"/>
          </a:p>
        </p:txBody>
      </p:sp>
      <p:sp>
        <p:nvSpPr>
          <p:cNvPr id="3" name="Zástupný symbol pro číslo snímku 2"/>
          <p:cNvSpPr>
            <a:spLocks noGrp="1"/>
          </p:cNvSpPr>
          <p:nvPr>
            <p:ph type="sldNum" sz="quarter" idx="12"/>
          </p:nvPr>
        </p:nvSpPr>
        <p:spPr/>
        <p:txBody>
          <a:bodyPr/>
          <a:lstStyle/>
          <a:p>
            <a:fld id="{C641AA08-8C4B-4969-980B-F4A00F0D0AC3}" type="slidenum">
              <a:rPr lang="cs-CZ" sz="1800" smtClean="0"/>
              <a:pPr/>
              <a:t>2</a:t>
            </a:fld>
            <a:endParaRPr lang="cs-CZ" sz="1800"/>
          </a:p>
        </p:txBody>
      </p:sp>
      <p:pic>
        <p:nvPicPr>
          <p:cNvPr id="2" name="Obrázek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6981" y="99552"/>
            <a:ext cx="3100022" cy="1743762"/>
          </a:xfrm>
          <a:prstGeom prst="rect">
            <a:avLst/>
          </a:prstGeom>
        </p:spPr>
      </p:pic>
    </p:spTree>
    <p:extLst>
      <p:ext uri="{BB962C8B-B14F-4D97-AF65-F5344CB8AC3E}">
        <p14:creationId xmlns:p14="http://schemas.microsoft.com/office/powerpoint/2010/main" val="2090328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C8EF20-A804-4670-B1A6-0ACD2067DA12}"/>
              </a:ext>
            </a:extLst>
          </p:cNvPr>
          <p:cNvSpPr>
            <a:spLocks noGrp="1"/>
          </p:cNvSpPr>
          <p:nvPr>
            <p:ph type="body" sz="half" idx="2"/>
          </p:nvPr>
        </p:nvSpPr>
        <p:spPr>
          <a:xfrm>
            <a:off x="532262" y="2565779"/>
            <a:ext cx="11050137" cy="4094327"/>
          </a:xfrm>
        </p:spPr>
        <p:txBody>
          <a:bodyPr>
            <a:normAutofit fontScale="92500"/>
          </a:bodyPr>
          <a:lstStyle/>
          <a:p>
            <a:endParaRPr lang="cs-CZ" dirty="0"/>
          </a:p>
          <a:p>
            <a:pPr marL="355600" indent="-355600" defTabSz="360000">
              <a:lnSpc>
                <a:spcPct val="110000"/>
              </a:lnSpc>
              <a:spcBef>
                <a:spcPts val="0"/>
              </a:spcBef>
              <a:buClr>
                <a:srgbClr val="0000CC"/>
              </a:buClr>
              <a:buFont typeface="Wingdings" panose="05000000000000000000" pitchFamily="2" charset="2"/>
              <a:buChar char="Ø"/>
            </a:pPr>
            <a:r>
              <a:rPr lang="cs-CZ" sz="2400" dirty="0" smtClean="0"/>
              <a:t>Zapsáno je zde </a:t>
            </a:r>
            <a:r>
              <a:rPr lang="cs-CZ" sz="2400" dirty="0"/>
              <a:t> </a:t>
            </a:r>
            <a:r>
              <a:rPr lang="cs-CZ" sz="2400" dirty="0" smtClean="0"/>
              <a:t>36 dětí ve věku </a:t>
            </a:r>
            <a:r>
              <a:rPr lang="cs-CZ" sz="2400" dirty="0"/>
              <a:t>1</a:t>
            </a:r>
            <a:r>
              <a:rPr lang="cs-CZ" sz="2400" dirty="0" smtClean="0"/>
              <a:t> - 5 let, 10 stálých pedagogů. </a:t>
            </a:r>
          </a:p>
          <a:p>
            <a:pPr marL="355600" indent="-355600" defTabSz="360000">
              <a:lnSpc>
                <a:spcPct val="110000"/>
              </a:lnSpc>
              <a:spcBef>
                <a:spcPts val="0"/>
              </a:spcBef>
              <a:buClr>
                <a:srgbClr val="0000CC"/>
              </a:buClr>
              <a:buFont typeface="Wingdings" panose="05000000000000000000" pitchFamily="2" charset="2"/>
              <a:buChar char="Ø"/>
            </a:pPr>
            <a:r>
              <a:rPr lang="cs-CZ" sz="2400" dirty="0" smtClean="0"/>
              <a:t>Dětí s OMJ  jsou 2/3. </a:t>
            </a:r>
          </a:p>
          <a:p>
            <a:pPr marL="355600" indent="-355600" defTabSz="360000">
              <a:lnSpc>
                <a:spcPct val="110000"/>
              </a:lnSpc>
              <a:spcBef>
                <a:spcPts val="0"/>
              </a:spcBef>
              <a:buClr>
                <a:srgbClr val="0000CC"/>
              </a:buClr>
              <a:buFont typeface="Wingdings" panose="05000000000000000000" pitchFamily="2" charset="2"/>
              <a:buChar char="Ø"/>
            </a:pPr>
            <a:r>
              <a:rPr lang="cs-CZ" sz="2400" dirty="0" smtClean="0"/>
              <a:t>Děti ve školce tráví v průměru 8-11 hodin denně.</a:t>
            </a:r>
          </a:p>
          <a:p>
            <a:pPr marL="355600" indent="-355600" defTabSz="360000">
              <a:lnSpc>
                <a:spcPct val="110000"/>
              </a:lnSpc>
              <a:spcBef>
                <a:spcPts val="0"/>
              </a:spcBef>
              <a:buClr>
                <a:srgbClr val="0000CC"/>
              </a:buClr>
              <a:buFont typeface="Wingdings" panose="05000000000000000000" pitchFamily="2" charset="2"/>
              <a:buChar char="Ø"/>
            </a:pPr>
            <a:r>
              <a:rPr lang="cs-CZ" sz="2400" dirty="0" smtClean="0"/>
              <a:t>Děti si vybírají činnosti samy, učitelky jim nabízejí různé činnosti, čtou jim knihy, pracují s tablety, učí je respektovat se, hrát si, experimentovat. Od počátku jsou vedeny k maximální spolupráci. </a:t>
            </a:r>
          </a:p>
          <a:p>
            <a:pPr marL="355600" indent="-355600" defTabSz="360000">
              <a:lnSpc>
                <a:spcPct val="110000"/>
              </a:lnSpc>
              <a:spcBef>
                <a:spcPts val="0"/>
              </a:spcBef>
              <a:buClr>
                <a:srgbClr val="0000CC"/>
              </a:buClr>
              <a:buFont typeface="Wingdings" panose="05000000000000000000" pitchFamily="2" charset="2"/>
              <a:buChar char="Ø"/>
            </a:pPr>
            <a:r>
              <a:rPr lang="cs-CZ" sz="2400" dirty="0" smtClean="0"/>
              <a:t>Hodně času tráví děti venku, hrají si s vodou v kalužích i nádobách, s blátem, zkoumají různé materiály. Povinným vybavením dětí je nepromokavé, dostatečně teplé oblečení</a:t>
            </a:r>
          </a:p>
          <a:p>
            <a:pPr marL="355600" indent="-355600" defTabSz="360000">
              <a:lnSpc>
                <a:spcPct val="110000"/>
              </a:lnSpc>
              <a:spcBef>
                <a:spcPts val="0"/>
              </a:spcBef>
              <a:buClr>
                <a:srgbClr val="0000CC"/>
              </a:buClr>
              <a:buFont typeface="Wingdings" panose="05000000000000000000" pitchFamily="2" charset="2"/>
              <a:buChar char="Ø"/>
            </a:pPr>
            <a:r>
              <a:rPr lang="cs-CZ" sz="2400" dirty="0" smtClean="0"/>
              <a:t>Všechny děti společně slaví tradiční svátky nejen švédské, ale i všech zemí, odkud děti přicházejí, učí se poznávat a respektovat kulturu ostatních národů</a:t>
            </a:r>
          </a:p>
          <a:p>
            <a:pPr marL="285750" indent="-285750">
              <a:buFontTx/>
              <a:buChar char="-"/>
            </a:pPr>
            <a:endParaRPr lang="cs-CZ" dirty="0" smtClean="0"/>
          </a:p>
          <a:p>
            <a:pPr marL="285750" indent="-285750">
              <a:buFontTx/>
              <a:buChar char="-"/>
            </a:pPr>
            <a:endParaRPr lang="cs-CZ" dirty="0"/>
          </a:p>
          <a:p>
            <a:endParaRPr lang="cs-CZ" dirty="0"/>
          </a:p>
        </p:txBody>
      </p:sp>
      <p:sp>
        <p:nvSpPr>
          <p:cNvPr id="2" name="Title 1">
            <a:extLst>
              <a:ext uri="{FF2B5EF4-FFF2-40B4-BE49-F238E27FC236}">
                <a16:creationId xmlns:a16="http://schemas.microsoft.com/office/drawing/2014/main" id="{9954F35E-2EE2-4F09-9192-1A421605DEF4}"/>
              </a:ext>
            </a:extLst>
          </p:cNvPr>
          <p:cNvSpPr>
            <a:spLocks noGrp="1"/>
          </p:cNvSpPr>
          <p:nvPr>
            <p:ph type="title"/>
          </p:nvPr>
        </p:nvSpPr>
        <p:spPr>
          <a:xfrm>
            <a:off x="3903260" y="313508"/>
            <a:ext cx="7560858" cy="1310576"/>
          </a:xfrm>
        </p:spPr>
        <p:txBody>
          <a:bodyPr anchor="ctr">
            <a:noAutofit/>
          </a:bodyPr>
          <a:lstStyle/>
          <a:p>
            <a:pPr algn="ctr"/>
            <a:r>
              <a:rPr lang="cs-CZ" sz="4400" dirty="0">
                <a:latin typeface="Monotype Corsiva" panose="03010101010201010101" pitchFamily="66" charset="0"/>
              </a:rPr>
              <a:t/>
            </a:r>
            <a:br>
              <a:rPr lang="cs-CZ" sz="4400" dirty="0">
                <a:latin typeface="Monotype Corsiva" panose="03010101010201010101" pitchFamily="66" charset="0"/>
              </a:rPr>
            </a:br>
            <a:r>
              <a:rPr lang="cs-CZ" sz="4400" u="sng" dirty="0" err="1" smtClean="0">
                <a:solidFill>
                  <a:srgbClr val="0000CC"/>
                </a:solidFill>
                <a:latin typeface="Matura MT Script Capitals" panose="03020802060602070202" pitchFamily="66" charset="0"/>
              </a:rPr>
              <a:t>Předškola</a:t>
            </a:r>
            <a:r>
              <a:rPr lang="cs-CZ" sz="4000" b="1" u="sng" dirty="0" smtClean="0">
                <a:solidFill>
                  <a:srgbClr val="0000CC"/>
                </a:solidFill>
                <a:latin typeface="Matura MT Script Capitals" panose="03020802060602070202" pitchFamily="66" charset="0"/>
              </a:rPr>
              <a:t> </a:t>
            </a:r>
            <a:r>
              <a:rPr lang="cs-CZ" sz="4000" b="1" u="sng" dirty="0" err="1" smtClean="0">
                <a:solidFill>
                  <a:srgbClr val="0000CC"/>
                </a:solidFill>
                <a:latin typeface="Matura MT Script Capitals" panose="03020802060602070202" pitchFamily="66" charset="0"/>
              </a:rPr>
              <a:t>Tallbacken</a:t>
            </a:r>
            <a:r>
              <a:rPr lang="cs-CZ" sz="4000" b="1" u="sng" dirty="0" smtClean="0">
                <a:solidFill>
                  <a:srgbClr val="0000CC"/>
                </a:solidFill>
                <a:latin typeface="Matura MT Script Capitals" panose="03020802060602070202" pitchFamily="66" charset="0"/>
              </a:rPr>
              <a:t>, </a:t>
            </a:r>
            <a:r>
              <a:rPr lang="cs-CZ" sz="4000" b="1" u="sng" dirty="0" err="1" smtClean="0">
                <a:solidFill>
                  <a:srgbClr val="0000CC"/>
                </a:solidFill>
                <a:latin typeface="Matura MT Script Capitals" panose="03020802060602070202" pitchFamily="66" charset="0"/>
              </a:rPr>
              <a:t>Sillingaryd</a:t>
            </a:r>
            <a:endParaRPr lang="en-US" b="1" u="sng" dirty="0">
              <a:solidFill>
                <a:srgbClr val="0000CC"/>
              </a:solidFill>
              <a:latin typeface="Matura MT Script Capitals" panose="03020802060602070202" pitchFamily="66" charset="0"/>
            </a:endParaRPr>
          </a:p>
        </p:txBody>
      </p:sp>
      <p:sp>
        <p:nvSpPr>
          <p:cNvPr id="3" name="Zástupný symbol pro číslo snímku 2"/>
          <p:cNvSpPr>
            <a:spLocks noGrp="1"/>
          </p:cNvSpPr>
          <p:nvPr>
            <p:ph type="sldNum" sz="quarter" idx="12"/>
          </p:nvPr>
        </p:nvSpPr>
        <p:spPr/>
        <p:txBody>
          <a:bodyPr/>
          <a:lstStyle/>
          <a:p>
            <a:fld id="{C641AA08-8C4B-4969-980B-F4A00F0D0AC3}" type="slidenum">
              <a:rPr lang="cs-CZ" smtClean="0"/>
              <a:pPr/>
              <a:t>3</a:t>
            </a:fld>
            <a:endParaRPr lang="cs-CZ" dirty="0"/>
          </a:p>
        </p:txBody>
      </p:sp>
      <p:pic>
        <p:nvPicPr>
          <p:cNvPr id="6" name="Zástupný symbol pro obrázek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497" r="7497"/>
          <a:stretch>
            <a:fillRect/>
          </a:stretch>
        </p:blipFill>
        <p:spPr>
          <a:xfrm rot="10800000" flipV="1">
            <a:off x="212343" y="-1"/>
            <a:ext cx="4250474" cy="2812607"/>
          </a:xfrm>
        </p:spPr>
      </p:pic>
    </p:spTree>
    <p:extLst>
      <p:ext uri="{BB962C8B-B14F-4D97-AF65-F5344CB8AC3E}">
        <p14:creationId xmlns:p14="http://schemas.microsoft.com/office/powerpoint/2010/main" val="2587341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AFFE8E-E650-431F-BB3E-130389FEF6D0}"/>
              </a:ext>
            </a:extLst>
          </p:cNvPr>
          <p:cNvSpPr>
            <a:spLocks noGrp="1"/>
          </p:cNvSpPr>
          <p:nvPr>
            <p:ph type="title"/>
          </p:nvPr>
        </p:nvSpPr>
        <p:spPr>
          <a:xfrm>
            <a:off x="295253" y="0"/>
            <a:ext cx="11660186" cy="1619236"/>
          </a:xfrm>
        </p:spPr>
        <p:txBody>
          <a:bodyPr vert="horz" lIns="91440" tIns="45720" rIns="91440" bIns="45720" rtlCol="0" anchor="ctr">
            <a:normAutofit fontScale="90000"/>
          </a:bodyPr>
          <a:lstStyle/>
          <a:p>
            <a:pPr algn="ctr"/>
            <a:r>
              <a:rPr lang="cs-CZ" sz="4900" b="1" kern="1200" smtClean="0">
                <a:solidFill>
                  <a:schemeClr val="tx1"/>
                </a:solidFill>
                <a:latin typeface="Monotype Corsiva" panose="03010101010201010101" pitchFamily="66" charset="0"/>
              </a:rPr>
              <a:t/>
            </a:r>
            <a:br>
              <a:rPr lang="cs-CZ" sz="4900" b="1" kern="1200" smtClean="0">
                <a:solidFill>
                  <a:schemeClr val="tx1"/>
                </a:solidFill>
                <a:latin typeface="Monotype Corsiva" panose="03010101010201010101" pitchFamily="66" charset="0"/>
              </a:rPr>
            </a:br>
            <a:r>
              <a:rPr lang="cs-CZ" sz="4400" u="sng" smtClean="0">
                <a:solidFill>
                  <a:srgbClr val="0000CC"/>
                </a:solidFill>
                <a:latin typeface="Matura MT Script Capitals" panose="03020802060602070202" pitchFamily="66" charset="0"/>
              </a:rPr>
              <a:t>Předškola Bullerbyn </a:t>
            </a:r>
            <a:r>
              <a:rPr lang="cs-CZ" sz="3600" b="1" kern="1200" smtClean="0">
                <a:solidFill>
                  <a:schemeClr val="tx1"/>
                </a:solidFill>
                <a:latin typeface="+mj-lt"/>
                <a:ea typeface="+mj-ea"/>
                <a:cs typeface="+mj-cs"/>
              </a:rPr>
              <a:t/>
            </a:r>
            <a:br>
              <a:rPr lang="cs-CZ" sz="3600" b="1" kern="1200" smtClean="0">
                <a:solidFill>
                  <a:schemeClr val="tx1"/>
                </a:solidFill>
                <a:latin typeface="+mj-lt"/>
                <a:ea typeface="+mj-ea"/>
                <a:cs typeface="+mj-cs"/>
              </a:rPr>
            </a:br>
            <a:endParaRPr lang="en-US" sz="2200" b="1" kern="1200" dirty="0">
              <a:solidFill>
                <a:schemeClr val="tx1"/>
              </a:solidFill>
            </a:endParaRPr>
          </a:p>
        </p:txBody>
      </p:sp>
      <p:sp>
        <p:nvSpPr>
          <p:cNvPr id="5" name="Zástupný symbol pro číslo snímku 4"/>
          <p:cNvSpPr>
            <a:spLocks noGrp="1"/>
          </p:cNvSpPr>
          <p:nvPr>
            <p:ph type="sldNum" sz="quarter" idx="12"/>
          </p:nvPr>
        </p:nvSpPr>
        <p:spPr/>
        <p:txBody>
          <a:bodyPr/>
          <a:lstStyle/>
          <a:p>
            <a:fld id="{C641AA08-8C4B-4969-980B-F4A00F0D0AC3}" type="slidenum">
              <a:rPr lang="cs-CZ" smtClean="0"/>
              <a:pPr/>
              <a:t>4</a:t>
            </a:fld>
            <a:endParaRPr lang="cs-CZ"/>
          </a:p>
        </p:txBody>
      </p:sp>
      <p:sp>
        <p:nvSpPr>
          <p:cNvPr id="6" name="TextovéPole 5"/>
          <p:cNvSpPr txBox="1"/>
          <p:nvPr/>
        </p:nvSpPr>
        <p:spPr>
          <a:xfrm>
            <a:off x="2838993" y="1956234"/>
            <a:ext cx="8534401" cy="5262979"/>
          </a:xfrm>
          <a:prstGeom prst="rect">
            <a:avLst/>
          </a:prstGeom>
          <a:noFill/>
        </p:spPr>
        <p:txBody>
          <a:bodyPr wrap="square" rtlCol="0" anchor="ctr">
            <a:spAutoFit/>
          </a:bodyPr>
          <a:lstStyle/>
          <a:p>
            <a:pPr marL="454950" indent="-457200" defTabSz="288000">
              <a:buClr>
                <a:srgbClr val="0000CC"/>
              </a:buClr>
              <a:buFont typeface="Wingdings" panose="05000000000000000000" pitchFamily="2" charset="2"/>
              <a:buChar char="Ø"/>
            </a:pPr>
            <a:r>
              <a:rPr lang="cs-CZ" sz="2400" dirty="0" smtClean="0"/>
              <a:t>Jde o nejmodernější předškolní zařízení v okrese. Je v areálu základní školy v klidné části města na okraji lesa. Sídlí v dřevostavbě, navržené a realizované přímo personálem školy  a architektem.</a:t>
            </a:r>
          </a:p>
          <a:p>
            <a:pPr marL="454950" indent="-457200" defTabSz="288000">
              <a:buClr>
                <a:srgbClr val="0000CC"/>
              </a:buClr>
              <a:buFont typeface="Wingdings" panose="05000000000000000000" pitchFamily="2" charset="2"/>
              <a:buChar char="Ø"/>
            </a:pPr>
            <a:r>
              <a:rPr lang="cs-CZ" sz="2400" dirty="0" smtClean="0"/>
              <a:t>Děti jsou hodně venku, po obědě spí v otevřené venkovní ložnici </a:t>
            </a:r>
          </a:p>
          <a:p>
            <a:pPr marL="454950" indent="-457200" defTabSz="288000">
              <a:buClr>
                <a:srgbClr val="0000CC"/>
              </a:buClr>
              <a:buFont typeface="Wingdings" panose="05000000000000000000" pitchFamily="2" charset="2"/>
              <a:buChar char="Ø"/>
            </a:pPr>
            <a:r>
              <a:rPr lang="cs-CZ" sz="2400" dirty="0" smtClean="0"/>
              <a:t>Zapsáno je zde celkem 93 dětí ve třech třídách, ve třídě pracuje až 7 učitelek a asistentek pedagoga. </a:t>
            </a:r>
          </a:p>
          <a:p>
            <a:pPr marL="454950" indent="-457200" defTabSz="288000">
              <a:buClr>
                <a:srgbClr val="0000CC"/>
              </a:buClr>
              <a:buFont typeface="Wingdings" panose="05000000000000000000" pitchFamily="2" charset="2"/>
              <a:buChar char="Ø"/>
            </a:pPr>
            <a:r>
              <a:rPr lang="cs-CZ" sz="2400" dirty="0" smtClean="0"/>
              <a:t>Jsou zde převážně děti ze Švédska a evropských zemí.</a:t>
            </a:r>
          </a:p>
          <a:p>
            <a:pPr marL="454950" indent="-457200" defTabSz="288000">
              <a:buClr>
                <a:srgbClr val="0000CC"/>
              </a:buClr>
              <a:buFont typeface="Wingdings" panose="05000000000000000000" pitchFamily="2" charset="2"/>
              <a:buChar char="Ø"/>
            </a:pPr>
            <a:r>
              <a:rPr lang="cs-CZ" sz="2400" dirty="0" smtClean="0"/>
              <a:t>Učitelky při práci s dětmi hodně využívají IT, což vyrovnávají úzkým kontaktem s přírodou, jejím zkoumáním, hrou v přírodním prostředí...</a:t>
            </a:r>
          </a:p>
          <a:p>
            <a:pPr marL="454950" indent="-457200" defTabSz="288000">
              <a:buClr>
                <a:srgbClr val="0000CC"/>
              </a:buClr>
              <a:buFont typeface="Wingdings" panose="05000000000000000000" pitchFamily="2" charset="2"/>
              <a:buChar char="Ø"/>
            </a:pPr>
            <a:endParaRPr lang="cs-CZ" sz="2400" dirty="0" smtClean="0"/>
          </a:p>
          <a:p>
            <a:pPr defTabSz="355600">
              <a:buClr>
                <a:srgbClr val="0000CC"/>
              </a:buClr>
            </a:pPr>
            <a:endParaRPr lang="cs-CZ" sz="2400" dirty="0" smtClean="0"/>
          </a:p>
        </p:txBody>
      </p:sp>
      <p:pic>
        <p:nvPicPr>
          <p:cNvPr id="9" name="Obrázek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318285" y="1066383"/>
            <a:ext cx="3666312" cy="2439237"/>
          </a:xfrm>
          <a:prstGeom prst="rect">
            <a:avLst/>
          </a:prstGeom>
        </p:spPr>
      </p:pic>
      <p:pic>
        <p:nvPicPr>
          <p:cNvPr id="14" name="Obrázek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211" y="4511043"/>
            <a:ext cx="2673531" cy="1594483"/>
          </a:xfrm>
          <a:prstGeom prst="rect">
            <a:avLst/>
          </a:prstGeom>
        </p:spPr>
      </p:pic>
    </p:spTree>
    <p:extLst>
      <p:ext uri="{BB962C8B-B14F-4D97-AF65-F5344CB8AC3E}">
        <p14:creationId xmlns:p14="http://schemas.microsoft.com/office/powerpoint/2010/main" val="1196581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C8EF20-A804-4670-B1A6-0ACD2067DA12}"/>
              </a:ext>
            </a:extLst>
          </p:cNvPr>
          <p:cNvSpPr>
            <a:spLocks noGrp="1"/>
          </p:cNvSpPr>
          <p:nvPr>
            <p:ph type="body" sz="half" idx="2"/>
          </p:nvPr>
        </p:nvSpPr>
        <p:spPr>
          <a:xfrm>
            <a:off x="532261" y="736979"/>
            <a:ext cx="8713339" cy="5581932"/>
          </a:xfrm>
        </p:spPr>
        <p:txBody>
          <a:bodyPr>
            <a:normAutofit fontScale="25000" lnSpcReduction="20000"/>
          </a:bodyPr>
          <a:lstStyle/>
          <a:p>
            <a:pPr algn="ctr" defTabSz="288000">
              <a:lnSpc>
                <a:spcPct val="120000"/>
              </a:lnSpc>
              <a:spcBef>
                <a:spcPts val="0"/>
              </a:spcBef>
              <a:buClr>
                <a:srgbClr val="0000CC"/>
              </a:buClr>
            </a:pPr>
            <a:r>
              <a:rPr lang="cs-CZ" sz="11200" u="sng" dirty="0" smtClean="0">
                <a:solidFill>
                  <a:srgbClr val="0000CC"/>
                </a:solidFill>
                <a:latin typeface="Matura MT Script Capitals" panose="03020802060602070202" pitchFamily="66" charset="0"/>
              </a:rPr>
              <a:t>Práce s dětmi z pohledu specifik OMJ</a:t>
            </a:r>
          </a:p>
          <a:p>
            <a:pPr defTabSz="288000">
              <a:lnSpc>
                <a:spcPct val="120000"/>
              </a:lnSpc>
              <a:spcBef>
                <a:spcPts val="0"/>
              </a:spcBef>
              <a:buClr>
                <a:srgbClr val="0000CC"/>
              </a:buClr>
            </a:pPr>
            <a:endParaRPr lang="cs-CZ" sz="11200" dirty="0" smtClean="0">
              <a:solidFill>
                <a:srgbClr val="0000CC"/>
              </a:solidFill>
              <a:latin typeface="Matura MT Script Capitals" panose="03020802060602070202" pitchFamily="66" charset="0"/>
            </a:endParaRPr>
          </a:p>
          <a:p>
            <a:pPr defTabSz="288000">
              <a:lnSpc>
                <a:spcPct val="120000"/>
              </a:lnSpc>
              <a:spcBef>
                <a:spcPts val="0"/>
              </a:spcBef>
              <a:buClr>
                <a:srgbClr val="0000CC"/>
              </a:buClr>
            </a:pPr>
            <a:endParaRPr lang="cs-CZ" sz="7200" dirty="0" smtClean="0">
              <a:solidFill>
                <a:srgbClr val="0000CC"/>
              </a:solidFill>
              <a:latin typeface="Matura MT Script Capitals" panose="03020802060602070202" pitchFamily="66" charset="0"/>
            </a:endParaRPr>
          </a:p>
          <a:p>
            <a:pPr marL="857250" indent="-857250" defTabSz="288000">
              <a:lnSpc>
                <a:spcPct val="120000"/>
              </a:lnSpc>
              <a:spcBef>
                <a:spcPts val="0"/>
              </a:spcBef>
              <a:buClr>
                <a:srgbClr val="0000CC"/>
              </a:buClr>
              <a:buFont typeface="Wingdings" panose="05000000000000000000" pitchFamily="2" charset="2"/>
              <a:buChar char="Ø"/>
            </a:pPr>
            <a:r>
              <a:rPr lang="cs-CZ" sz="7200" dirty="0" smtClean="0"/>
              <a:t>Pedagogové hodně využívají IT. V týdnu dětem např.  pouští stejnou pohádku s jednoduchým textem v různých jazycích. Děti se učí poslechem.</a:t>
            </a:r>
          </a:p>
          <a:p>
            <a:pPr marL="857250" indent="-857250" defTabSz="288000">
              <a:lnSpc>
                <a:spcPct val="120000"/>
              </a:lnSpc>
              <a:spcBef>
                <a:spcPts val="0"/>
              </a:spcBef>
              <a:buClr>
                <a:srgbClr val="0000CC"/>
              </a:buClr>
              <a:buFont typeface="Wingdings" panose="05000000000000000000" pitchFamily="2" charset="2"/>
              <a:buChar char="Ø"/>
            </a:pPr>
            <a:r>
              <a:rPr lang="cs-CZ" sz="7200" dirty="0" smtClean="0"/>
              <a:t>Místo vlastní četby knihy využívají videozáznam četby profesionálního herce, kde herec klade dětem otázky k textu.</a:t>
            </a:r>
          </a:p>
          <a:p>
            <a:pPr marL="857250" indent="-857250" defTabSz="288000">
              <a:lnSpc>
                <a:spcPct val="120000"/>
              </a:lnSpc>
              <a:spcBef>
                <a:spcPts val="0"/>
              </a:spcBef>
              <a:buClr>
                <a:srgbClr val="0000CC"/>
              </a:buClr>
              <a:buFont typeface="Wingdings" panose="05000000000000000000" pitchFamily="2" charset="2"/>
              <a:buChar char="Ø"/>
            </a:pPr>
            <a:r>
              <a:rPr lang="cs-CZ" sz="7200" dirty="0" smtClean="0"/>
              <a:t>Rodiče si prostřednictvím QR kódů mohou stáhnout písničky nebo texty, se kterými děti ve školce pracují a doma s nimi děti seznámit ve svém jazyce</a:t>
            </a:r>
          </a:p>
          <a:p>
            <a:pPr marL="857250" indent="-857250" defTabSz="288000">
              <a:lnSpc>
                <a:spcPct val="120000"/>
              </a:lnSpc>
              <a:spcBef>
                <a:spcPts val="0"/>
              </a:spcBef>
              <a:buClr>
                <a:srgbClr val="0000CC"/>
              </a:buClr>
              <a:buFont typeface="Wingdings" panose="05000000000000000000" pitchFamily="2" charset="2"/>
              <a:buChar char="Ø"/>
            </a:pPr>
            <a:r>
              <a:rPr lang="cs-CZ" sz="7200" dirty="0" smtClean="0"/>
              <a:t>Učitelky zpracovávají podrobná portfolia dětí se záznamy o </a:t>
            </a:r>
            <a:r>
              <a:rPr lang="cs-CZ" sz="7200" dirty="0"/>
              <a:t>ř</a:t>
            </a:r>
            <a:r>
              <a:rPr lang="cs-CZ" sz="7200" dirty="0" smtClean="0"/>
              <a:t>ečovém projevu dětí. Používají k tomu tablety </a:t>
            </a:r>
          </a:p>
          <a:p>
            <a:pPr marL="857250" lvl="1" indent="-857250" defTabSz="288000">
              <a:lnSpc>
                <a:spcPct val="120000"/>
              </a:lnSpc>
              <a:spcBef>
                <a:spcPts val="0"/>
              </a:spcBef>
              <a:buClr>
                <a:srgbClr val="0000CC"/>
              </a:buClr>
              <a:buSzPct val="100000"/>
              <a:buFont typeface="Wingdings" panose="05000000000000000000" pitchFamily="2" charset="2"/>
              <a:buChar char="Ø"/>
            </a:pPr>
            <a:r>
              <a:rPr lang="cs-CZ" sz="7200" dirty="0" smtClean="0"/>
              <a:t>Všechny </a:t>
            </a:r>
            <a:r>
              <a:rPr lang="cs-CZ" sz="7200" dirty="0"/>
              <a:t>děti se seznamují s kulturou zemí </a:t>
            </a:r>
            <a:r>
              <a:rPr lang="cs-CZ" sz="7200" dirty="0" smtClean="0"/>
              <a:t>dětí  s OMJ – </a:t>
            </a:r>
            <a:r>
              <a:rPr lang="cs-CZ" sz="7200" dirty="0"/>
              <a:t>slaví jejich tradiční svátky, zvou rodiče na besedy a s rodiči připravují jejich národní </a:t>
            </a:r>
            <a:r>
              <a:rPr lang="cs-CZ" sz="7200" dirty="0" smtClean="0"/>
              <a:t>jídla, učí se pozdravy v jednotlivých jazycích...</a:t>
            </a:r>
          </a:p>
          <a:p>
            <a:pPr marL="857250" lvl="1" indent="-857250" defTabSz="288000">
              <a:lnSpc>
                <a:spcPct val="120000"/>
              </a:lnSpc>
              <a:spcBef>
                <a:spcPts val="0"/>
              </a:spcBef>
              <a:buClr>
                <a:srgbClr val="0000CC"/>
              </a:buClr>
              <a:buSzPct val="100000"/>
              <a:buFont typeface="Wingdings" panose="05000000000000000000" pitchFamily="2" charset="2"/>
              <a:buChar char="Ø"/>
            </a:pPr>
            <a:r>
              <a:rPr lang="cs-CZ" sz="7200" dirty="0"/>
              <a:t>D</a:t>
            </a:r>
            <a:r>
              <a:rPr lang="cs-CZ" sz="7200" dirty="0" smtClean="0"/>
              <a:t>ěti do školky přicházejí v době, kdy ještě nemluví ani mateřským jazykem, nejčastěji před druhým rokem života. Jen velmi výjimečně je přijato dítě tříleté. Švédštinu se tak ve školce učí všechny děti stejně, není třeba využívat speciální programy či metody. </a:t>
            </a:r>
          </a:p>
          <a:p>
            <a:pPr marL="857250" lvl="1" indent="-857250" defTabSz="288000">
              <a:lnSpc>
                <a:spcPct val="120000"/>
              </a:lnSpc>
              <a:spcBef>
                <a:spcPts val="0"/>
              </a:spcBef>
              <a:buClr>
                <a:srgbClr val="0000CC"/>
              </a:buClr>
              <a:buSzPct val="100000"/>
              <a:buFont typeface="Wingdings" panose="05000000000000000000" pitchFamily="2" charset="2"/>
              <a:buChar char="Ø"/>
            </a:pPr>
            <a:r>
              <a:rPr lang="cs-CZ" sz="7200" dirty="0"/>
              <a:t>V</a:t>
            </a:r>
            <a:r>
              <a:rPr lang="cs-CZ" sz="7200" dirty="0" smtClean="0"/>
              <a:t>e školkách je velmi málo hraček, ale spousta různého materiálu k vlastnímu tvoření – kdo nerozumí a pracuje rukama, nepotřebuje jiný jazyk</a:t>
            </a:r>
          </a:p>
        </p:txBody>
      </p:sp>
      <p:sp>
        <p:nvSpPr>
          <p:cNvPr id="3" name="Zástupný symbol pro číslo snímku 2"/>
          <p:cNvSpPr>
            <a:spLocks noGrp="1"/>
          </p:cNvSpPr>
          <p:nvPr>
            <p:ph type="sldNum" sz="quarter" idx="12"/>
          </p:nvPr>
        </p:nvSpPr>
        <p:spPr/>
        <p:txBody>
          <a:bodyPr/>
          <a:lstStyle/>
          <a:p>
            <a:fld id="{C641AA08-8C4B-4969-980B-F4A00F0D0AC3}" type="slidenum">
              <a:rPr lang="cs-CZ" smtClean="0"/>
              <a:pPr/>
              <a:t>5</a:t>
            </a:fld>
            <a:endParaRPr lang="cs-CZ" dirty="0"/>
          </a:p>
        </p:txBody>
      </p:sp>
      <p:pic>
        <p:nvPicPr>
          <p:cNvPr id="2" name="Obrázek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7826829" y="2247059"/>
            <a:ext cx="5457371" cy="2561771"/>
          </a:xfrm>
          <a:prstGeom prst="rect">
            <a:avLst/>
          </a:prstGeom>
        </p:spPr>
      </p:pic>
    </p:spTree>
    <p:extLst>
      <p:ext uri="{BB962C8B-B14F-4D97-AF65-F5344CB8AC3E}">
        <p14:creationId xmlns:p14="http://schemas.microsoft.com/office/powerpoint/2010/main" val="396627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délník 5"/>
          <p:cNvSpPr/>
          <p:nvPr/>
        </p:nvSpPr>
        <p:spPr>
          <a:xfrm>
            <a:off x="1244220" y="4039737"/>
            <a:ext cx="9376012" cy="1228299"/>
          </a:xfrm>
          <a:prstGeom prst="rect">
            <a:avLst/>
          </a:prstGeom>
        </p:spPr>
        <p:txBody>
          <a:bodyPr wrap="square" anchor="ctr">
            <a:noAutofit/>
          </a:bodyPr>
          <a:lstStyle/>
          <a:p>
            <a:pPr algn="ctr"/>
            <a:endParaRPr lang="cs-CZ" sz="20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Bookman Old Style" panose="02050604050505020204" pitchFamily="18" charset="0"/>
            </a:endParaRPr>
          </a:p>
        </p:txBody>
      </p:sp>
      <p:grpSp>
        <p:nvGrpSpPr>
          <p:cNvPr id="5" name="Skupina 4"/>
          <p:cNvGrpSpPr/>
          <p:nvPr/>
        </p:nvGrpSpPr>
        <p:grpSpPr>
          <a:xfrm>
            <a:off x="7811837" y="5583545"/>
            <a:ext cx="3609975" cy="609600"/>
            <a:chOff x="8493248" y="29346"/>
            <a:chExt cx="3609975" cy="609600"/>
          </a:xfrm>
        </p:grpSpPr>
        <p:pic>
          <p:nvPicPr>
            <p:cNvPr id="7" name="Obrázek 6">
              <a:extLst>
                <a:ext uri="{FF2B5EF4-FFF2-40B4-BE49-F238E27FC236}">
                  <a16:creationId xmlns:a16="http://schemas.microsoft.com/office/drawing/2014/main" id="{BA5B2491-C255-43DB-BC34-6916DB666A64}"/>
                </a:ext>
              </a:extLst>
            </p:cNvPr>
            <p:cNvPicPr/>
            <p:nvPr/>
          </p:nvPicPr>
          <p:blipFill rotWithShape="1">
            <a:blip r:embed="rId2" cstate="print">
              <a:extLst>
                <a:ext uri="{28A0092B-C50C-407E-A947-70E740481C1C}">
                  <a14:useLocalDpi xmlns:a14="http://schemas.microsoft.com/office/drawing/2010/main" val="0"/>
                </a:ext>
              </a:extLst>
            </a:blip>
            <a:srcRect l="4637" t="16213" b="17057"/>
            <a:stretch/>
          </p:blipFill>
          <p:spPr bwMode="auto">
            <a:xfrm>
              <a:off x="8493248" y="29346"/>
              <a:ext cx="3048000" cy="609600"/>
            </a:xfrm>
            <a:prstGeom prst="rect">
              <a:avLst/>
            </a:prstGeom>
            <a:ln>
              <a:noFill/>
            </a:ln>
            <a:extLst>
              <a:ext uri="{53640926-AAD7-44D8-BBD7-CCE9431645EC}">
                <a14:shadowObscured xmlns:a14="http://schemas.microsoft.com/office/drawing/2010/main"/>
              </a:ext>
            </a:extLst>
          </p:spPr>
        </p:pic>
        <p:pic>
          <p:nvPicPr>
            <p:cNvPr id="8" name="Obrázek 7">
              <a:extLst>
                <a:ext uri="{FF2B5EF4-FFF2-40B4-BE49-F238E27FC236}">
                  <a16:creationId xmlns:a16="http://schemas.microsoft.com/office/drawing/2014/main" id="{C7946AF2-C58C-49BD-B75A-198F20E32AA6}"/>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1541248" y="29346"/>
              <a:ext cx="561975" cy="561975"/>
            </a:xfrm>
            <a:prstGeom prst="rect">
              <a:avLst/>
            </a:prstGeom>
            <a:noFill/>
          </p:spPr>
        </p:pic>
      </p:grpSp>
      <p:sp>
        <p:nvSpPr>
          <p:cNvPr id="10" name="Obdélník 9"/>
          <p:cNvSpPr/>
          <p:nvPr/>
        </p:nvSpPr>
        <p:spPr>
          <a:xfrm>
            <a:off x="685800" y="955048"/>
            <a:ext cx="10736012" cy="7294305"/>
          </a:xfrm>
          <a:prstGeom prst="rect">
            <a:avLst/>
          </a:prstGeom>
        </p:spPr>
        <p:txBody>
          <a:bodyPr wrap="square">
            <a:spAutoFit/>
          </a:bodyPr>
          <a:lstStyle/>
          <a:p>
            <a:pPr algn="ctr"/>
            <a:r>
              <a:rPr lang="cs-CZ" sz="3600" u="sng" dirty="0" smtClean="0">
                <a:solidFill>
                  <a:srgbClr val="0000CC"/>
                </a:solidFill>
                <a:latin typeface="Matura MT Script Capitals" panose="03020802060602070202" pitchFamily="66" charset="0"/>
              </a:rPr>
              <a:t>Přínos stáže pro naši školu</a:t>
            </a:r>
          </a:p>
          <a:p>
            <a:endParaRPr lang="cs-CZ" sz="2400" dirty="0" smtClean="0">
              <a:solidFill>
                <a:srgbClr val="0000CC"/>
              </a:solidFill>
              <a:latin typeface="Matura MT Script Capitals" panose="03020802060602070202" pitchFamily="66" charset="0"/>
            </a:endParaRPr>
          </a:p>
          <a:p>
            <a:pPr marL="285750" indent="-285750">
              <a:buFont typeface="Wingdings" panose="05000000000000000000" pitchFamily="2" charset="2"/>
              <a:buChar char="Ø"/>
            </a:pPr>
            <a:r>
              <a:rPr lang="cs-CZ" sz="2400" dirty="0" smtClean="0">
                <a:solidFill>
                  <a:srgbClr val="0000CC"/>
                </a:solidFill>
              </a:rPr>
              <a:t>zaujala nás výborná vzájemná  spolupráce pedagogů</a:t>
            </a:r>
          </a:p>
          <a:p>
            <a:pPr marL="285750" indent="-285750">
              <a:buFont typeface="Wingdings" panose="05000000000000000000" pitchFamily="2" charset="2"/>
              <a:buChar char="Ø"/>
            </a:pPr>
            <a:r>
              <a:rPr lang="cs-CZ" sz="2400" dirty="0">
                <a:solidFill>
                  <a:srgbClr val="0000CC"/>
                </a:solidFill>
              </a:rPr>
              <a:t>n</a:t>
            </a:r>
            <a:r>
              <a:rPr lang="cs-CZ" sz="2400" dirty="0" smtClean="0">
                <a:solidFill>
                  <a:srgbClr val="0000CC"/>
                </a:solidFill>
              </a:rPr>
              <a:t>abízet dětem více činností s různými materiály, dopřát jim volnost vlastního tvoření, které je rozvíjí bezesporu více, než hotová „dokonalá“ hračka</a:t>
            </a:r>
          </a:p>
          <a:p>
            <a:pPr marL="285750" indent="-285750">
              <a:buFont typeface="Wingdings" panose="05000000000000000000" pitchFamily="2" charset="2"/>
              <a:buChar char="Ø"/>
            </a:pPr>
            <a:r>
              <a:rPr lang="cs-CZ" sz="2400" dirty="0" smtClean="0">
                <a:solidFill>
                  <a:srgbClr val="0000CC"/>
                </a:solidFill>
              </a:rPr>
              <a:t>skvělá myšlenka „ODPAD ZAČÍNÁ TAM, KDE KONČÍ FANTAZIE“ – maximálně využívat všech materiálových zdrojů, vést děti k volnému tvoření a recyklovatelnosti jejich výrobků. Rozebrané dílo může sloužit k další tvorbě, vymýšlet různé možnosti spojování materiálu bez nutnosti pevných spojů...</a:t>
            </a:r>
          </a:p>
          <a:p>
            <a:pPr marL="285750" indent="-285750">
              <a:buFont typeface="Wingdings" panose="05000000000000000000" pitchFamily="2" charset="2"/>
              <a:buChar char="Ø"/>
            </a:pPr>
            <a:r>
              <a:rPr lang="cs-CZ" sz="2400" dirty="0">
                <a:solidFill>
                  <a:srgbClr val="0000CC"/>
                </a:solidFill>
              </a:rPr>
              <a:t>a</a:t>
            </a:r>
            <a:r>
              <a:rPr lang="cs-CZ" sz="2400" dirty="0" smtClean="0">
                <a:solidFill>
                  <a:srgbClr val="0000CC"/>
                </a:solidFill>
              </a:rPr>
              <a:t>pelovat na rodiče, aby i oni vedli děti k větší samostatnosti a tvořivosti, ke zkoumání a hledání nových řešení</a:t>
            </a:r>
            <a:endParaRPr lang="cs-CZ" sz="2400" dirty="0">
              <a:solidFill>
                <a:srgbClr val="0000CC"/>
              </a:solidFill>
            </a:endParaRPr>
          </a:p>
          <a:p>
            <a:endParaRPr lang="cs-CZ" sz="2400" dirty="0" smtClean="0">
              <a:solidFill>
                <a:srgbClr val="0000CC"/>
              </a:solidFill>
              <a:latin typeface="Matura MT Script Capitals" panose="03020802060602070202" pitchFamily="66" charset="0"/>
            </a:endParaRPr>
          </a:p>
          <a:p>
            <a:endParaRPr lang="cs-CZ" sz="2400" dirty="0">
              <a:solidFill>
                <a:srgbClr val="0000CC"/>
              </a:solidFill>
              <a:latin typeface="Matura MT Script Capitals" panose="03020802060602070202" pitchFamily="66" charset="0"/>
            </a:endParaRPr>
          </a:p>
          <a:p>
            <a:endParaRPr lang="cs-CZ" sz="2400" dirty="0" smtClean="0">
              <a:solidFill>
                <a:srgbClr val="0000CC"/>
              </a:solidFill>
              <a:latin typeface="Matura MT Script Capitals" panose="03020802060602070202" pitchFamily="66" charset="0"/>
            </a:endParaRPr>
          </a:p>
          <a:p>
            <a:endParaRPr lang="cs-CZ" sz="2400" dirty="0">
              <a:solidFill>
                <a:srgbClr val="0000CC"/>
              </a:solidFill>
              <a:latin typeface="Matura MT Script Capitals" panose="03020802060602070202" pitchFamily="66" charset="0"/>
            </a:endParaRPr>
          </a:p>
          <a:p>
            <a:endParaRPr lang="cs-CZ" sz="2400" dirty="0" smtClean="0">
              <a:solidFill>
                <a:srgbClr val="0000CC"/>
              </a:solidFill>
              <a:latin typeface="Matura MT Script Capitals" panose="03020802060602070202" pitchFamily="66" charset="0"/>
            </a:endParaRPr>
          </a:p>
          <a:p>
            <a:endParaRPr lang="cs-CZ" sz="2400" dirty="0">
              <a:solidFill>
                <a:srgbClr val="0000CC"/>
              </a:solidFill>
              <a:latin typeface="Matura MT Script Capitals" panose="03020802060602070202" pitchFamily="66" charset="0"/>
            </a:endParaRPr>
          </a:p>
          <a:p>
            <a:endParaRPr lang="cs-CZ" sz="2400" dirty="0" smtClean="0">
              <a:solidFill>
                <a:srgbClr val="0000CC"/>
              </a:solidFill>
              <a:latin typeface="Matura MT Script Capitals" panose="03020802060602070202" pitchFamily="66" charset="0"/>
            </a:endParaRPr>
          </a:p>
          <a:p>
            <a:endParaRPr lang="cs-CZ" sz="2400" dirty="0" smtClean="0">
              <a:solidFill>
                <a:srgbClr val="0000CC"/>
              </a:solidFill>
              <a:latin typeface="Matura MT Script Capitals" panose="03020802060602070202" pitchFamily="66" charset="0"/>
            </a:endParaRPr>
          </a:p>
        </p:txBody>
      </p:sp>
    </p:spTree>
    <p:extLst>
      <p:ext uri="{BB962C8B-B14F-4D97-AF65-F5344CB8AC3E}">
        <p14:creationId xmlns:p14="http://schemas.microsoft.com/office/powerpoint/2010/main" val="35116781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txDef>
      <a:spPr>
        <a:noFill/>
      </a:spPr>
      <a:bodyPr wrap="square" rtlCol="0">
        <a:spAutoFit/>
      </a:bodyPr>
      <a:lstStyle>
        <a:defPPr marL="742950" indent="-285750">
          <a:buSzPct val="80000"/>
          <a:buFont typeface="Courier New" panose="02070309020205020404" pitchFamily="49" charset="0"/>
          <a:buChar char="o"/>
          <a:defRPr sz="1400" dirty="0" smtClean="0"/>
        </a:defPPr>
      </a:lstStyle>
    </a:txDef>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TM01859868[[fn=Teplo]]</Template>
  <TotalTime>4908</TotalTime>
  <Words>780</Words>
  <Application>Microsoft Office PowerPoint</Application>
  <PresentationFormat>Širokoúhlá obrazovka</PresentationFormat>
  <Paragraphs>52</Paragraphs>
  <Slides>6</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vt:i4>
      </vt:variant>
    </vt:vector>
  </HeadingPairs>
  <TitlesOfParts>
    <vt:vector size="13" baseType="lpstr">
      <vt:lpstr>Arial</vt:lpstr>
      <vt:lpstr>Bookman Old Style</vt:lpstr>
      <vt:lpstr>Calibri</vt:lpstr>
      <vt:lpstr>Matura MT Script Capitals</vt:lpstr>
      <vt:lpstr>Monotype Corsiva</vt:lpstr>
      <vt:lpstr>Wingdings</vt:lpstr>
      <vt:lpstr>Thermal</vt:lpstr>
      <vt:lpstr>                                       Stáž ve Švédsku Skillingaryd, okres Jönköping 6.-9. 10.2019</vt:lpstr>
      <vt:lpstr>Prezentace aplikace PowerPoint</vt:lpstr>
      <vt:lpstr> Předškola Tallbacken, Sillingaryd</vt:lpstr>
      <vt:lpstr> Předškola Bullerbyn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Stáže Švédsko Skillingaryd</dc:title>
  <dc:creator>Lenka Kurtevová</dc:creator>
  <cp:lastModifiedBy>MS Blatenská</cp:lastModifiedBy>
  <cp:revision>313</cp:revision>
  <dcterms:created xsi:type="dcterms:W3CDTF">2018-10-13T17:16:37Z</dcterms:created>
  <dcterms:modified xsi:type="dcterms:W3CDTF">2020-02-27T09:22:09Z</dcterms:modified>
</cp:coreProperties>
</file>