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13"/>
  </p:notesMasterIdLst>
  <p:sldIdLst>
    <p:sldId id="270" r:id="rId2"/>
    <p:sldId id="273" r:id="rId3"/>
    <p:sldId id="274" r:id="rId4"/>
    <p:sldId id="271" r:id="rId5"/>
    <p:sldId id="259" r:id="rId6"/>
    <p:sldId id="263" r:id="rId7"/>
    <p:sldId id="272" r:id="rId8"/>
    <p:sldId id="269" r:id="rId9"/>
    <p:sldId id="276" r:id="rId10"/>
    <p:sldId id="277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330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4BCFC-E73A-46C4-BBD3-8E79A82A713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4665B-10E0-4B0C-A0AD-6621A5EA5C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12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4665B-10E0-4B0C-A0AD-6621A5EA5CE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82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4665B-10E0-4B0C-A0AD-6621A5EA5CE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5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5944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3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95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2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1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7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5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0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7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78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4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78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84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86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655DA1-0D88-4128-8371-EBE1F6AD7E89}" type="datetimeFigureOut">
              <a:rPr lang="cs-CZ" smtClean="0"/>
              <a:t>4.11.2021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CEA531-E01C-4F74-B96C-2A4E3100DD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772816"/>
            <a:ext cx="3949907" cy="2880320"/>
          </a:xfrm>
        </p:spPr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STÁŽ</a:t>
            </a:r>
            <a:r>
              <a:rPr lang="cs-CZ" dirty="0" smtClean="0">
                <a:latin typeface="Book Antiqua" panose="02040602050305030304" pitchFamily="18" charset="0"/>
              </a:rPr>
              <a:t> V ESTONSKU</a:t>
            </a:r>
          </a:p>
          <a:p>
            <a:r>
              <a:rPr lang="cs-CZ" dirty="0" smtClean="0">
                <a:latin typeface="Book Antiqua" panose="02040602050305030304" pitchFamily="18" charset="0"/>
              </a:rPr>
              <a:t>TALLINN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26.9. – 29.9.2021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D7260-7D5D-44C2-8BED-79BA0092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620688"/>
            <a:ext cx="4297960" cy="720722"/>
          </a:xfrm>
          <a:prstGeom prst="rect">
            <a:avLst/>
          </a:prstGeom>
        </p:spPr>
      </p:pic>
      <p:pic>
        <p:nvPicPr>
          <p:cNvPr id="7" name="Picture 2" descr="Tallinn - Enchanting Capital of Estonia - Tripoto">
            <a:extLst>
              <a:ext uri="{FF2B5EF4-FFF2-40B4-BE49-F238E27FC236}">
                <a16:creationId xmlns:a16="http://schemas.microsoft.com/office/drawing/2014/main" id="{A3432EAC-2A19-41B2-ABA5-EC02C7E0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21" y="3356992"/>
            <a:ext cx="4250779" cy="29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stáže pro naši školku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82132" y="2667000"/>
            <a:ext cx="6902235" cy="336867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Navázaly jsme metodickou spolupráci mezi námi a školou </a:t>
            </a:r>
            <a:r>
              <a:rPr lang="cs-CZ" dirty="0" err="1" smtClean="0"/>
              <a:t>Lepistiku</a:t>
            </a:r>
            <a:endParaRPr lang="cs-CZ" dirty="0" smtClean="0"/>
          </a:p>
          <a:p>
            <a:r>
              <a:rPr lang="cs-CZ" dirty="0" smtClean="0"/>
              <a:t>Potvrdily jsme si naši zkušenost, že metody environmentální, polytechnické a hudební výchovy jsou výborným prostředkem pro práci s dětmi s OMJ a komunikace s dětmi a mezi dětmi vůbec</a:t>
            </a:r>
          </a:p>
          <a:p>
            <a:r>
              <a:rPr lang="cs-CZ" dirty="0" smtClean="0"/>
              <a:t>Líbí se nám využívání digitalizace ve výuce způsobem, který děti obohacuje, aniž by je odlidšťoval. Pokusíme se doplnit školu o robotické pomůcky a pracovat s nimi pod vedením estonských kolegyň</a:t>
            </a:r>
          </a:p>
          <a:p>
            <a:r>
              <a:rPr lang="cs-CZ" dirty="0" smtClean="0"/>
              <a:t>Obdivujeme skleníky školky </a:t>
            </a:r>
            <a:r>
              <a:rPr lang="cs-CZ" dirty="0" err="1" smtClean="0"/>
              <a:t>Sobrakese</a:t>
            </a:r>
            <a:r>
              <a:rPr lang="cs-CZ" dirty="0" smtClean="0"/>
              <a:t>. Práce v nich děti těší, učí je mnoha dovednostem i citu k rostlinám a hmyzu a je skvělou příležitostí pro rozvoj dětské neverbální komunikace, jako základu pro porozumění jinému jazyku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60432" y="5517232"/>
            <a:ext cx="226368" cy="49659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46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073247D-8C61-411F-9AB1-AB021DCF3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16" y="5157192"/>
            <a:ext cx="4297960" cy="86409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E6BF56-5857-4CA6-9BE1-42A22C8E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268760"/>
            <a:ext cx="7704667" cy="352839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Děkujeme.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1D78E-AF16-4EFB-B95A-8C9DA0CC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457202"/>
            <a:ext cx="3168352" cy="1675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1674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32E38-B975-4E91-81C4-49B5D21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ESTONSKO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B1F726-ECBE-4886-8250-45F235201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780928"/>
            <a:ext cx="7704667" cy="3218888"/>
          </a:xfrm>
        </p:spPr>
        <p:txBody>
          <a:bodyPr>
            <a:normAutofit fontScale="25000" lnSpcReduction="20000"/>
          </a:bodyPr>
          <a:lstStyle/>
          <a:p>
            <a:pPr lvl="1"/>
            <a:endParaRPr lang="cs-CZ" sz="7600" dirty="0" smtClean="0"/>
          </a:p>
          <a:p>
            <a:endParaRPr lang="cs-CZ" sz="8000" dirty="0">
              <a:latin typeface="Algerian" panose="04020705040A02060702" pitchFamily="82" charset="0"/>
            </a:endParaRPr>
          </a:p>
          <a:p>
            <a:endParaRPr lang="cs-CZ" sz="8000" dirty="0" smtClean="0"/>
          </a:p>
          <a:p>
            <a:r>
              <a:rPr lang="cs-CZ" sz="8000" dirty="0" smtClean="0"/>
              <a:t>Hlavní </a:t>
            </a:r>
            <a:r>
              <a:rPr lang="cs-CZ" sz="8000" dirty="0"/>
              <a:t>město: Tallinn</a:t>
            </a:r>
          </a:p>
          <a:p>
            <a:r>
              <a:rPr lang="cs-CZ" sz="8000" dirty="0"/>
              <a:t>Oficiální jazyk: estonština, </a:t>
            </a:r>
            <a:r>
              <a:rPr lang="cs-CZ" sz="8000" dirty="0" smtClean="0"/>
              <a:t>hojně používaná ruština</a:t>
            </a:r>
          </a:p>
          <a:p>
            <a:r>
              <a:rPr lang="cs-CZ" sz="8000" dirty="0" smtClean="0"/>
              <a:t>Parlamentní republika, 1,2 milionu obyvatel</a:t>
            </a:r>
            <a:endParaRPr lang="cs-CZ" sz="8000" dirty="0"/>
          </a:p>
          <a:p>
            <a:r>
              <a:rPr lang="cs-CZ" sz="8000" dirty="0" smtClean="0"/>
              <a:t>Školství transformováno po získání nezávislosti v 90.letech</a:t>
            </a:r>
          </a:p>
          <a:p>
            <a:pPr lvl="1"/>
            <a:r>
              <a:rPr lang="cs-CZ" sz="7600" dirty="0"/>
              <a:t>v</a:t>
            </a:r>
            <a:r>
              <a:rPr lang="cs-CZ" sz="7600" dirty="0" smtClean="0"/>
              <a:t>elká digitalizace </a:t>
            </a:r>
            <a:r>
              <a:rPr lang="cs-CZ" sz="7600" dirty="0"/>
              <a:t>vzdělávání </a:t>
            </a:r>
          </a:p>
          <a:p>
            <a:pPr lvl="1"/>
            <a:r>
              <a:rPr lang="cs-CZ" sz="7600" dirty="0" smtClean="0"/>
              <a:t>důraz </a:t>
            </a:r>
            <a:r>
              <a:rPr lang="cs-CZ" sz="7600" dirty="0"/>
              <a:t>na </a:t>
            </a:r>
            <a:r>
              <a:rPr lang="cs-CZ" sz="7600" dirty="0" smtClean="0"/>
              <a:t>národní tradice, státem podporovaná citlivá výchova k vlastenectví</a:t>
            </a:r>
          </a:p>
          <a:p>
            <a:pPr lvl="1"/>
            <a:r>
              <a:rPr lang="cs-CZ" sz="7600" dirty="0" smtClean="0"/>
              <a:t>velká </a:t>
            </a:r>
            <a:r>
              <a:rPr lang="cs-CZ" sz="7600" dirty="0"/>
              <a:t>svoboda pedagogů během výuky</a:t>
            </a:r>
          </a:p>
          <a:p>
            <a:r>
              <a:rPr lang="cs-CZ" sz="8000" dirty="0"/>
              <a:t>Tallinn: 125 mateřských škol, 79 vyučuje estonsky, 28 v ruštině a 18 v obou jazycích</a:t>
            </a:r>
          </a:p>
          <a:p>
            <a:endParaRPr lang="cs-CZ" sz="1400" dirty="0"/>
          </a:p>
          <a:p>
            <a:endParaRPr lang="cs-CZ" sz="1500" dirty="0"/>
          </a:p>
          <a:p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r>
              <a:rPr lang="cs-CZ" sz="1500" dirty="0"/>
              <a:t>Estonsko je demokratická parlamentní republika</a:t>
            </a:r>
          </a:p>
          <a:p>
            <a:r>
              <a:rPr lang="cs-CZ" sz="1500" dirty="0"/>
              <a:t>Hlavní město je Tallinn</a:t>
            </a:r>
          </a:p>
          <a:p>
            <a:r>
              <a:rPr lang="cs-CZ" sz="1500" dirty="0"/>
              <a:t>Počet obyvatel 1,3 milionu lidí</a:t>
            </a:r>
          </a:p>
          <a:p>
            <a:r>
              <a:rPr lang="cs-CZ" sz="1500" dirty="0"/>
              <a:t>Měna je euro</a:t>
            </a:r>
          </a:p>
          <a:p>
            <a:r>
              <a:rPr lang="cs-CZ" sz="1500" dirty="0"/>
              <a:t>Úřední jazyk je estonština</a:t>
            </a:r>
          </a:p>
          <a:p>
            <a:r>
              <a:rPr lang="cs-CZ" sz="1500" dirty="0"/>
              <a:t>Podpora ruského jazyka</a:t>
            </a:r>
          </a:p>
          <a:p>
            <a:endParaRPr lang="cs-CZ" dirty="0"/>
          </a:p>
        </p:txBody>
      </p:sp>
      <p:pic>
        <p:nvPicPr>
          <p:cNvPr id="6" name="Picture 2" descr="Centaurea cyanus (Blue Cornflower) 30 to 1,000 Seeds | £2.49 - £38.99 –  Heartwood Seeds">
            <a:extLst>
              <a:ext uri="{FF2B5EF4-FFF2-40B4-BE49-F238E27FC236}">
                <a16:creationId xmlns:a16="http://schemas.microsoft.com/office/drawing/2014/main" id="{F991C0CC-8A1C-47CB-AC00-4B4BCD38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335"/>
            <a:ext cx="2048066" cy="20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wallow Flying In Flight - Free photo on Pixabay">
            <a:extLst>
              <a:ext uri="{FF2B5EF4-FFF2-40B4-BE49-F238E27FC236}">
                <a16:creationId xmlns:a16="http://schemas.microsoft.com/office/drawing/2014/main" id="{A92DCC78-836E-48D4-950B-7B0BB3236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12808" r="39130" b="15851"/>
          <a:stretch/>
        </p:blipFill>
        <p:spPr bwMode="auto">
          <a:xfrm>
            <a:off x="1169462" y="293832"/>
            <a:ext cx="1440160" cy="15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46C9A-D3ED-4EFF-9881-B8AEE4B8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Book Antiqua" panose="02040602050305030304" pitchFamily="18" charset="0"/>
              </a:rPr>
              <a:t>M</a:t>
            </a:r>
            <a:r>
              <a:rPr lang="cs-CZ" b="1" dirty="0" smtClean="0">
                <a:latin typeface="Book Antiqua" panose="02040602050305030304" pitchFamily="18" charset="0"/>
              </a:rPr>
              <a:t>ateřské </a:t>
            </a:r>
            <a:r>
              <a:rPr lang="cs-CZ" b="1" dirty="0">
                <a:latin typeface="Book Antiqua" panose="02040602050305030304" pitchFamily="18" charset="0"/>
              </a:rPr>
              <a:t>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8BEBC-DE78-4B2E-9D3D-460E749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010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Děti </a:t>
            </a:r>
            <a:r>
              <a:rPr lang="cs-CZ" sz="1800" dirty="0" smtClean="0"/>
              <a:t>od 3 </a:t>
            </a:r>
            <a:r>
              <a:rPr lang="cs-CZ" sz="1800" dirty="0"/>
              <a:t>– 7 </a:t>
            </a:r>
            <a:r>
              <a:rPr lang="cs-CZ" sz="1800" dirty="0" smtClean="0"/>
              <a:t>let ( je ale možno přijmout i dítě mladší, již od 18 měsíců, je to však velmi výjimečné)</a:t>
            </a:r>
            <a:endParaRPr lang="cs-CZ" sz="1800" dirty="0"/>
          </a:p>
          <a:p>
            <a:r>
              <a:rPr lang="cs-CZ" sz="1800" dirty="0" smtClean="0"/>
              <a:t>Skupiny </a:t>
            </a:r>
            <a:r>
              <a:rPr lang="cs-CZ" sz="1800" dirty="0"/>
              <a:t>ve třídách </a:t>
            </a:r>
            <a:r>
              <a:rPr lang="cs-CZ" sz="1800" dirty="0" smtClean="0"/>
              <a:t>obvykle </a:t>
            </a:r>
            <a:r>
              <a:rPr lang="cs-CZ" sz="1800" dirty="0"/>
              <a:t>po 20 dětech</a:t>
            </a:r>
          </a:p>
          <a:p>
            <a:r>
              <a:rPr lang="cs-CZ" sz="1800" dirty="0"/>
              <a:t>V každé třídě 2 učitelky a 1 pomocnice nebo </a:t>
            </a:r>
            <a:r>
              <a:rPr lang="cs-CZ" sz="1800" dirty="0" smtClean="0"/>
              <a:t>asistentka</a:t>
            </a:r>
          </a:p>
          <a:p>
            <a:r>
              <a:rPr lang="cs-CZ" sz="1800" dirty="0" smtClean="0"/>
              <a:t>Často jedna z učitelek mluví pouze estonsky a druhá pouze rusky</a:t>
            </a:r>
          </a:p>
          <a:p>
            <a:r>
              <a:rPr lang="cs-CZ" sz="1800" dirty="0" smtClean="0"/>
              <a:t>Před nástupem do ZŠ v 7 letech musí dítě zvládnout estonštinu (ruskojazyčné děti mají pravidelné lekce estonštiny vedené specialistkou)</a:t>
            </a:r>
            <a:endParaRPr lang="cs-CZ" sz="1800" dirty="0"/>
          </a:p>
          <a:p>
            <a:r>
              <a:rPr lang="cs-CZ" sz="1800" dirty="0"/>
              <a:t>Předškolní vzdělávání není </a:t>
            </a:r>
            <a:r>
              <a:rPr lang="cs-CZ" sz="1800" dirty="0" smtClean="0"/>
              <a:t>povinné</a:t>
            </a:r>
          </a:p>
          <a:p>
            <a:r>
              <a:rPr lang="cs-CZ" sz="1800" dirty="0" smtClean="0"/>
              <a:t>Školné je cca 10-15% příjmu rodičů, na stravné přispívá město, rodiče platí kolem dvou euro na den.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8142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904" y="331011"/>
            <a:ext cx="7704667" cy="1027583"/>
          </a:xfrm>
        </p:spPr>
        <p:txBody>
          <a:bodyPr>
            <a:normAutofit/>
          </a:bodyPr>
          <a:lstStyle/>
          <a:p>
            <a:r>
              <a:rPr lang="cs-CZ" dirty="0" smtClean="0"/>
              <a:t>LEPISTIKU </a:t>
            </a:r>
            <a:r>
              <a:rPr lang="cs-CZ" dirty="0" err="1" smtClean="0"/>
              <a:t>lasteaed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412776"/>
            <a:ext cx="3250704" cy="4320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Motto: „Nejlepší způsob, jak vychovat dobré děti, je udělat je šťastnými.“ Oscar </a:t>
            </a:r>
            <a:r>
              <a:rPr lang="cs-CZ" dirty="0" err="1"/>
              <a:t>Wilde</a:t>
            </a:r>
            <a:endParaRPr lang="cs-CZ" dirty="0"/>
          </a:p>
        </p:txBody>
      </p:sp>
      <p:pic>
        <p:nvPicPr>
          <p:cNvPr id="7170" name="Picture 2" descr="C:\Users\admin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133" y="1412776"/>
            <a:ext cx="2720983" cy="1152128"/>
          </a:xfrm>
          <a:prstGeom prst="rect">
            <a:avLst/>
          </a:prstGeom>
          <a:noFill/>
        </p:spPr>
      </p:pic>
      <p:pic>
        <p:nvPicPr>
          <p:cNvPr id="5" name="Picture 2" descr="C:\Users\admin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133" y="2996952"/>
            <a:ext cx="2802778" cy="1656184"/>
          </a:xfrm>
          <a:prstGeom prst="rect">
            <a:avLst/>
          </a:prstGeom>
          <a:noFill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38F6F34-07FE-4BCE-ADE9-AFE82E080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6" b="-693"/>
          <a:stretch/>
        </p:blipFill>
        <p:spPr>
          <a:xfrm>
            <a:off x="4671186" y="1953188"/>
            <a:ext cx="3252694" cy="2447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25" y="4937020"/>
            <a:ext cx="1656184" cy="15724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12" y="4931591"/>
            <a:ext cx="1601616" cy="1561108"/>
          </a:xfrm>
          <a:prstGeom prst="rect">
            <a:avLst/>
          </a:prstGeom>
        </p:spPr>
      </p:pic>
      <p:pic>
        <p:nvPicPr>
          <p:cNvPr id="10" name="Picture 2" descr="C:\Users\admin\Desktop\Tallin MŠ\IMG-20211003-WA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3643" y="4509120"/>
            <a:ext cx="1804264" cy="221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LEPISTIKU </a:t>
            </a:r>
            <a:r>
              <a:rPr lang="cs-CZ" dirty="0" err="1" smtClean="0"/>
              <a:t>lasteaed</a:t>
            </a:r>
            <a:r>
              <a:rPr lang="cs-CZ" dirty="0" smtClean="0">
                <a:latin typeface="Book Antiqua" panose="02040602050305030304" pitchFamily="18" charset="0"/>
              </a:rPr>
              <a:t/>
            </a:r>
            <a:br>
              <a:rPr lang="cs-CZ" dirty="0" smtClean="0">
                <a:latin typeface="Book Antiqua" panose="02040602050305030304" pitchFamily="18" charset="0"/>
              </a:rPr>
            </a:b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2132856"/>
            <a:ext cx="6851104" cy="3384376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Lasteaed</a:t>
            </a:r>
            <a:r>
              <a:rPr lang="cs-CZ" dirty="0" smtClean="0"/>
              <a:t> </a:t>
            </a:r>
            <a:r>
              <a:rPr lang="cs-CZ" dirty="0"/>
              <a:t>= mateřská školka</a:t>
            </a:r>
          </a:p>
          <a:p>
            <a:r>
              <a:rPr lang="cs-CZ" dirty="0"/>
              <a:t>Estonská státní </a:t>
            </a:r>
            <a:r>
              <a:rPr lang="cs-CZ" dirty="0" smtClean="0"/>
              <a:t>školka, ředitelka </a:t>
            </a:r>
            <a:r>
              <a:rPr lang="cs-CZ" dirty="0"/>
              <a:t>– </a:t>
            </a:r>
            <a:r>
              <a:rPr lang="cs-CZ" dirty="0" err="1"/>
              <a:t>Ülle</a:t>
            </a:r>
            <a:r>
              <a:rPr lang="cs-CZ" dirty="0"/>
              <a:t> </a:t>
            </a:r>
            <a:r>
              <a:rPr lang="cs-CZ" dirty="0" err="1"/>
              <a:t>Mandre</a:t>
            </a:r>
            <a:endParaRPr lang="cs-CZ" dirty="0"/>
          </a:p>
          <a:p>
            <a:r>
              <a:rPr lang="cs-CZ" dirty="0"/>
              <a:t>Otevírací doba </a:t>
            </a:r>
            <a:r>
              <a:rPr lang="cs-CZ" dirty="0" smtClean="0"/>
              <a:t>7,00-19,00, ale většina dětí chodí od 8 – 16,30</a:t>
            </a:r>
            <a:endParaRPr lang="cs-CZ" dirty="0"/>
          </a:p>
          <a:p>
            <a:r>
              <a:rPr lang="cs-CZ" dirty="0"/>
              <a:t>Celkový počet děti v MŠ – </a:t>
            </a:r>
            <a:r>
              <a:rPr lang="cs-CZ" dirty="0" smtClean="0"/>
              <a:t>225, v 11 třídách, třídy běžně po 20 dětech</a:t>
            </a:r>
            <a:endParaRPr lang="cs-CZ" dirty="0"/>
          </a:p>
          <a:p>
            <a:r>
              <a:rPr lang="cs-CZ" dirty="0"/>
              <a:t>Personál – </a:t>
            </a:r>
            <a:r>
              <a:rPr lang="cs-CZ" dirty="0" smtClean="0"/>
              <a:t>28 pedagogů, 13 správních zaměstnanců</a:t>
            </a:r>
            <a:endParaRPr lang="cs-CZ" dirty="0"/>
          </a:p>
          <a:p>
            <a:r>
              <a:rPr lang="cs-CZ" dirty="0" smtClean="0"/>
              <a:t>Průměrná </a:t>
            </a:r>
            <a:r>
              <a:rPr lang="cs-CZ" dirty="0"/>
              <a:t>hrubá mzda – 1 315 </a:t>
            </a:r>
            <a:r>
              <a:rPr lang="cs-CZ" dirty="0" smtClean="0"/>
              <a:t>EUR/měsíc</a:t>
            </a:r>
          </a:p>
          <a:p>
            <a:r>
              <a:rPr lang="cs-CZ" dirty="0"/>
              <a:t>Rodiče platí školné- cca 72-79 eura na dítě měsíčně, denní stravné 2 eura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980728"/>
            <a:ext cx="7704667" cy="5019088"/>
          </a:xfrm>
        </p:spPr>
        <p:txBody>
          <a:bodyPr>
            <a:normAutofit/>
          </a:bodyPr>
          <a:lstStyle/>
          <a:p>
            <a:r>
              <a:rPr lang="cs-CZ" dirty="0"/>
              <a:t>11 tříd, podle věku dětí (1,5 – 7let</a:t>
            </a:r>
            <a:r>
              <a:rPr lang="cs-CZ" dirty="0" smtClean="0"/>
              <a:t>)</a:t>
            </a:r>
          </a:p>
          <a:p>
            <a:r>
              <a:rPr lang="cs-CZ" dirty="0"/>
              <a:t>Kromě učitelek jednotlivých tříd zde </a:t>
            </a:r>
            <a:r>
              <a:rPr lang="cs-CZ" dirty="0" smtClean="0"/>
              <a:t>pracuje </a:t>
            </a:r>
            <a:r>
              <a:rPr lang="cs-CZ" dirty="0"/>
              <a:t>speciální pedagog, učitelka hudby, učitel pohybu a zdravotnický pracovník</a:t>
            </a:r>
          </a:p>
          <a:p>
            <a:r>
              <a:rPr lang="cs-CZ" dirty="0"/>
              <a:t>Ve třídě vyučují 2 učitelky, jedna mluví pouze estonsky, druhá pouze rusky + 1 </a:t>
            </a:r>
            <a:r>
              <a:rPr lang="cs-CZ" dirty="0" smtClean="0"/>
              <a:t>asistentka</a:t>
            </a:r>
            <a:endParaRPr lang="cs-CZ" dirty="0"/>
          </a:p>
          <a:p>
            <a:r>
              <a:rPr lang="cs-CZ" dirty="0"/>
              <a:t>Třídy pojmenovány podle zvířat např</a:t>
            </a:r>
            <a:r>
              <a:rPr lang="cs-CZ" dirty="0" smtClean="0"/>
              <a:t>.: Veverky, Berušky, Ježci, Zajíčci, Broučci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/>
          <a:lstStyle/>
          <a:p>
            <a:r>
              <a:rPr lang="cs-CZ" dirty="0"/>
              <a:t>Práce s dětmi OMJ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Kromě estonských dětí do školky chodí i děti z Ruska, Ukrajiny, </a:t>
            </a:r>
            <a:r>
              <a:rPr lang="cs-CZ" dirty="0" err="1" smtClean="0"/>
              <a:t>Azerbajdžánu</a:t>
            </a:r>
            <a:r>
              <a:rPr lang="cs-CZ" dirty="0" smtClean="0"/>
              <a:t>, </a:t>
            </a:r>
            <a:r>
              <a:rPr lang="cs-CZ" dirty="0"/>
              <a:t>Indie, </a:t>
            </a:r>
            <a:r>
              <a:rPr lang="cs-CZ" dirty="0" smtClean="0"/>
              <a:t>Finska, Běloruska, Anglie a </a:t>
            </a:r>
            <a:r>
              <a:rPr lang="cs-CZ" dirty="0"/>
              <a:t>Nigérie</a:t>
            </a:r>
          </a:p>
          <a:p>
            <a:r>
              <a:rPr lang="cs-CZ" dirty="0" smtClean="0"/>
              <a:t>Je-li třeba, dětem se věnuje vysokoškolsky vzdělaný školní logoped</a:t>
            </a:r>
            <a:endParaRPr lang="cs-CZ" dirty="0"/>
          </a:p>
          <a:p>
            <a:r>
              <a:rPr lang="cs-CZ" dirty="0" smtClean="0"/>
              <a:t>Učitelky hodně pracují s piktogramy </a:t>
            </a:r>
            <a:r>
              <a:rPr lang="cs-CZ" dirty="0"/>
              <a:t>a </a:t>
            </a:r>
            <a:r>
              <a:rPr lang="cs-CZ" dirty="0" smtClean="0"/>
              <a:t>obrázky</a:t>
            </a:r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odně se zpívá stejná písnička v různých jazycích</a:t>
            </a:r>
            <a:r>
              <a:rPr lang="cs-CZ" dirty="0"/>
              <a:t>. Často jsou využívány hudební </a:t>
            </a:r>
            <a:r>
              <a:rPr lang="cs-CZ" dirty="0" smtClean="0"/>
              <a:t>nástroje. Školka disponuje velkým hudebním sálem. Učitelky s dětmi připravují pásma písní pro rodiče s využitím všech dětmi používaných jazyků</a:t>
            </a:r>
          </a:p>
          <a:p>
            <a:r>
              <a:rPr lang="cs-CZ" dirty="0" smtClean="0"/>
              <a:t> </a:t>
            </a:r>
            <a:r>
              <a:rPr lang="cs-CZ" dirty="0" smtClean="0"/>
              <a:t>Obvyklou metodou je čtení stejných textů a vyprávění příběhů – každá učitelka v jiném jazyce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E1DB7B5-FDA9-48FC-A819-D43E9A23E8BF}"/>
              </a:ext>
            </a:extLst>
          </p:cNvPr>
          <p:cNvSpPr txBox="1"/>
          <p:nvPr/>
        </p:nvSpPr>
        <p:spPr>
          <a:xfrm>
            <a:off x="755576" y="1412776"/>
            <a:ext cx="77408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SOBRAKESE </a:t>
            </a:r>
            <a:r>
              <a:rPr lang="cs-CZ" sz="3600" b="1" dirty="0" err="1" smtClean="0"/>
              <a:t>lasteaed</a:t>
            </a:r>
            <a:endParaRPr lang="cs-CZ" sz="3600" b="1" dirty="0" smtClean="0"/>
          </a:p>
          <a:p>
            <a:pPr algn="ctr"/>
            <a:endParaRPr lang="cs-CZ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Provozní </a:t>
            </a:r>
            <a:r>
              <a:rPr lang="cs-CZ" dirty="0"/>
              <a:t>doba: </a:t>
            </a:r>
            <a:r>
              <a:rPr lang="cs-CZ" dirty="0" smtClean="0"/>
              <a:t>7,00 </a:t>
            </a:r>
            <a:r>
              <a:rPr lang="cs-CZ" dirty="0"/>
              <a:t>– </a:t>
            </a:r>
            <a:r>
              <a:rPr lang="cs-CZ" dirty="0" smtClean="0"/>
              <a:t>19,00, většina dětí ale využívá dobu mezi 8,00 – 16,00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Počet </a:t>
            </a:r>
            <a:r>
              <a:rPr lang="cs-CZ" dirty="0"/>
              <a:t>tříd: </a:t>
            </a:r>
            <a:r>
              <a:rPr lang="cs-CZ" dirty="0" smtClean="0"/>
              <a:t>12, celkově je zde 220 dětí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 děti se </a:t>
            </a:r>
            <a:r>
              <a:rPr lang="cs-CZ" dirty="0" err="1" smtClean="0"/>
              <a:t>strará</a:t>
            </a:r>
            <a:r>
              <a:rPr lang="cs-CZ" dirty="0" smtClean="0"/>
              <a:t> </a:t>
            </a:r>
            <a:r>
              <a:rPr lang="cs-CZ" dirty="0"/>
              <a:t>50 zaměstnanců, z nichž je 24 </a:t>
            </a:r>
            <a:r>
              <a:rPr lang="cs-CZ" dirty="0" smtClean="0"/>
              <a:t>učitelek, </a:t>
            </a:r>
            <a:r>
              <a:rPr lang="cs-CZ" dirty="0"/>
              <a:t>7 speciálních pedagogů a několik asistentů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Vzdělávání zde probíhá převážně v ruštině, </a:t>
            </a:r>
            <a:r>
              <a:rPr lang="cs-CZ" dirty="0"/>
              <a:t>ale </a:t>
            </a:r>
            <a:r>
              <a:rPr lang="cs-CZ" dirty="0" smtClean="0"/>
              <a:t>všechny děti mají lekce estonštiny , kterou se musí naučit, než půjdou do základní školy.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 školce se pracuje i s dalšími </a:t>
            </a:r>
            <a:r>
              <a:rPr lang="cs-CZ" dirty="0"/>
              <a:t>jazyky v rámci OMJ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Škola je ekologicky zaměřená, je součástí řady estonských i mezinárodních ekoprogramů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8B2C6-88FE-497E-9877-898387F1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560275"/>
            <a:ext cx="4741995" cy="128455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SOBRAKESE</a:t>
            </a:r>
            <a:endParaRPr lang="cs-CZ" sz="3600" b="1" dirty="0"/>
          </a:p>
        </p:txBody>
      </p:sp>
      <p:pic>
        <p:nvPicPr>
          <p:cNvPr id="7" name="Zástupný symbol pro obsah 6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5518821F-E127-144F-975D-791C55350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2132" y="1628800"/>
            <a:ext cx="4309947" cy="2239095"/>
          </a:xfrm>
          <a:prstGeom prst="rect">
            <a:avLst/>
          </a:prstGeom>
        </p:spPr>
      </p:pic>
      <p:pic>
        <p:nvPicPr>
          <p:cNvPr id="9" name="Zástupný symbol pro obsah 8" descr="Obsah obrázku tráva, strom, exteriér, obytné&#10;&#10;Popis byl vytvořen automaticky">
            <a:extLst>
              <a:ext uri="{FF2B5EF4-FFF2-40B4-BE49-F238E27FC236}">
                <a16:creationId xmlns:a16="http://schemas.microsoft.com/office/drawing/2014/main" id="{057D0297-9B71-CA44-85A3-A3DFBFFC73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6650" y="4660381"/>
            <a:ext cx="3740150" cy="1838907"/>
          </a:xfrm>
          <a:prstGeom prst="rect">
            <a:avLst/>
          </a:prstGeom>
        </p:spPr>
      </p:pic>
      <p:pic>
        <p:nvPicPr>
          <p:cNvPr id="10" name="Obrázek 9" descr="Obsah obrázku tráva, strom, exteriér, objekt v exteriéru&#10;&#10;Popis byl vytvořen automaticky">
            <a:extLst>
              <a:ext uri="{FF2B5EF4-FFF2-40B4-BE49-F238E27FC236}">
                <a16:creationId xmlns:a16="http://schemas.microsoft.com/office/drawing/2014/main" id="{02A86ED1-5644-F848-895A-88E9653FB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263" y="3972148"/>
            <a:ext cx="3433412" cy="2575059"/>
          </a:xfrm>
          <a:prstGeom prst="rect">
            <a:avLst/>
          </a:prstGeom>
        </p:spPr>
      </p:pic>
      <p:pic>
        <p:nvPicPr>
          <p:cNvPr id="11" name="Zástupný obsah 8" descr="Obsah obrázku exteriér, obloha, tráva, budova&#10;&#10;Popis byl vytvořen automaticky">
            <a:extLst>
              <a:ext uri="{FF2B5EF4-FFF2-40B4-BE49-F238E27FC236}">
                <a16:creationId xmlns:a16="http://schemas.microsoft.com/office/drawing/2014/main" id="{C5723E6A-EEF8-5B4B-84FC-A51D7417C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669609"/>
            <a:ext cx="226841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5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275</TotalTime>
  <Words>665</Words>
  <Application>Microsoft Office PowerPoint</Application>
  <PresentationFormat>Předvádění na obrazovce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Batang</vt:lpstr>
      <vt:lpstr>Algerian</vt:lpstr>
      <vt:lpstr>Arial</vt:lpstr>
      <vt:lpstr>Book Antiqua</vt:lpstr>
      <vt:lpstr>Calibri</vt:lpstr>
      <vt:lpstr>Corbel</vt:lpstr>
      <vt:lpstr>Paralaxa</vt:lpstr>
      <vt:lpstr> </vt:lpstr>
      <vt:lpstr>ESTONSKO</vt:lpstr>
      <vt:lpstr>Mateřské školy</vt:lpstr>
      <vt:lpstr>LEPISTIKU lasteaed</vt:lpstr>
      <vt:lpstr>LEPISTIKU lasteaed </vt:lpstr>
      <vt:lpstr>Prezentace aplikace PowerPoint</vt:lpstr>
      <vt:lpstr>Práce s dětmi OMJ</vt:lpstr>
      <vt:lpstr>Prezentace aplikace PowerPoint</vt:lpstr>
      <vt:lpstr>SOBRAKESE</vt:lpstr>
      <vt:lpstr>Přínos stáže pro naši školku</vt:lpstr>
      <vt:lpstr>Děkujeme.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Estonsko</dc:title>
  <dc:creator>admin</dc:creator>
  <cp:lastModifiedBy>MS Blatenská</cp:lastModifiedBy>
  <cp:revision>24</cp:revision>
  <dcterms:created xsi:type="dcterms:W3CDTF">2021-10-06T18:50:02Z</dcterms:created>
  <dcterms:modified xsi:type="dcterms:W3CDTF">2021-11-04T14:54:42Z</dcterms:modified>
</cp:coreProperties>
</file>